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sldIdLst>
    <p:sldId id="256" r:id="rId2"/>
    <p:sldId id="257" r:id="rId3"/>
  </p:sldIdLst>
  <p:sldSz cx="28800425" cy="43200638"/>
  <p:notesSz cx="6669088"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606" userDrawn="1">
          <p15:clr>
            <a:srgbClr val="A4A3A4"/>
          </p15:clr>
        </p15:guide>
        <p15:guide id="2" pos="907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2F0D9"/>
  </p:clrMru>
  <p:extLst>
    <p:ext uri="{E76CE94A-603C-4142-B9EB-6D1370010A27}">
      <p14:discardImageEditData xmlns:p14="http://schemas.microsoft.com/office/powerpoint/2010/main" val="0"/>
    </p:ext>
    <p:ext uri="{D31A062A-798A-4329-ABDD-BBA856620510}">
      <p14:defaultImageDpi xmlns:p14="http://schemas.microsoft.com/office/powerpoint/2010/main" val="33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240"/>
    <p:restoredTop sz="95934"/>
  </p:normalViewPr>
  <p:slideViewPr>
    <p:cSldViewPr snapToGrid="0" snapToObjects="1">
      <p:cViewPr varScale="1">
        <p:scale>
          <a:sx n="17" d="100"/>
          <a:sy n="17" d="100"/>
        </p:scale>
        <p:origin x="978" y="132"/>
      </p:cViewPr>
      <p:guideLst>
        <p:guide orient="horz" pos="13606"/>
        <p:guide pos="907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Pr.%20Florin\Desktop\Book1.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Pr.%20Florin\Desktop\Book1.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Pr.%20Florin\Desktop\Book1.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Pr.%20Florin\Desktop\Book1.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8354111986001753E-2"/>
          <c:y val="8.7962962962962965E-2"/>
          <c:w val="0.79025699912510938"/>
          <c:h val="0.74530074365704291"/>
        </c:manualLayout>
      </c:layout>
      <c:scatterChart>
        <c:scatterStyle val="smoothMarker"/>
        <c:varyColors val="0"/>
        <c:ser>
          <c:idx val="0"/>
          <c:order val="0"/>
          <c:trendline>
            <c:trendlineType val="linear"/>
            <c:dispRSqr val="1"/>
            <c:dispEq val="1"/>
            <c:trendlineLbl>
              <c:numFmt formatCode="General" sourceLinked="0"/>
            </c:trendlineLbl>
          </c:trendline>
          <c:xVal>
            <c:numRef>
              <c:f>Sheet1!$E$164:$E$167</c:f>
              <c:numCache>
                <c:formatCode>General</c:formatCode>
                <c:ptCount val="4"/>
                <c:pt idx="0">
                  <c:v>40</c:v>
                </c:pt>
                <c:pt idx="1">
                  <c:v>80</c:v>
                </c:pt>
                <c:pt idx="2">
                  <c:v>120</c:v>
                </c:pt>
                <c:pt idx="3">
                  <c:v>160</c:v>
                </c:pt>
              </c:numCache>
            </c:numRef>
          </c:xVal>
          <c:yVal>
            <c:numRef>
              <c:f>Sheet1!$F$164:$F$167</c:f>
              <c:numCache>
                <c:formatCode>General</c:formatCode>
                <c:ptCount val="4"/>
                <c:pt idx="0">
                  <c:v>37.5</c:v>
                </c:pt>
                <c:pt idx="1">
                  <c:v>28.6</c:v>
                </c:pt>
                <c:pt idx="2">
                  <c:v>22.7</c:v>
                </c:pt>
                <c:pt idx="3">
                  <c:v>19.899999999999999</c:v>
                </c:pt>
              </c:numCache>
            </c:numRef>
          </c:yVal>
          <c:smooth val="1"/>
          <c:extLst>
            <c:ext xmlns:c16="http://schemas.microsoft.com/office/drawing/2014/chart" uri="{C3380CC4-5D6E-409C-BE32-E72D297353CC}">
              <c16:uniqueId val="{00000001-0C6D-403B-94DA-5CD0360F8708}"/>
            </c:ext>
          </c:extLst>
        </c:ser>
        <c:dLbls>
          <c:showLegendKey val="0"/>
          <c:showVal val="0"/>
          <c:showCatName val="0"/>
          <c:showSerName val="0"/>
          <c:showPercent val="0"/>
          <c:showBubbleSize val="0"/>
        </c:dLbls>
        <c:axId val="68845568"/>
        <c:axId val="68847488"/>
      </c:scatterChart>
      <c:valAx>
        <c:axId val="68845568"/>
        <c:scaling>
          <c:orientation val="minMax"/>
        </c:scaling>
        <c:delete val="0"/>
        <c:axPos val="b"/>
        <c:title>
          <c:tx>
            <c:rich>
              <a:bodyPr/>
              <a:lstStyle/>
              <a:p>
                <a:pPr>
                  <a:defRPr/>
                </a:pPr>
                <a:r>
                  <a:rPr lang="ro-RO"/>
                  <a:t>Phosphorus doses</a:t>
                </a:r>
              </a:p>
            </c:rich>
          </c:tx>
          <c:overlay val="0"/>
        </c:title>
        <c:numFmt formatCode="General" sourceLinked="1"/>
        <c:majorTickMark val="out"/>
        <c:minorTickMark val="none"/>
        <c:tickLblPos val="nextTo"/>
        <c:crossAx val="68847488"/>
        <c:crosses val="autoZero"/>
        <c:crossBetween val="midCat"/>
      </c:valAx>
      <c:valAx>
        <c:axId val="68847488"/>
        <c:scaling>
          <c:orientation val="minMax"/>
        </c:scaling>
        <c:delete val="0"/>
        <c:axPos val="l"/>
        <c:majorGridlines/>
        <c:title>
          <c:tx>
            <c:rich>
              <a:bodyPr/>
              <a:lstStyle/>
              <a:p>
                <a:pPr>
                  <a:defRPr/>
                </a:pPr>
                <a:r>
                  <a:rPr lang="ro-RO"/>
                  <a:t>Agronomic efficiency (kg grain/kg P applied)</a:t>
                </a:r>
              </a:p>
            </c:rich>
          </c:tx>
          <c:overlay val="0"/>
        </c:title>
        <c:numFmt formatCode="General" sourceLinked="1"/>
        <c:majorTickMark val="out"/>
        <c:minorTickMark val="none"/>
        <c:tickLblPos val="nextTo"/>
        <c:crossAx val="68845568"/>
        <c:crosses val="autoZero"/>
        <c:crossBetween val="midCat"/>
      </c:valAx>
    </c:plotArea>
    <c:plotVisOnly val="1"/>
    <c:dispBlanksAs val="gap"/>
    <c:showDLblsOverMax val="0"/>
  </c:chart>
  <c:txPr>
    <a:bodyPr/>
    <a:lstStyle/>
    <a:p>
      <a:pPr>
        <a:defRPr>
          <a:latin typeface="Times New Roman" pitchFamily="18" charset="0"/>
          <a:cs typeface="Times New Roman" pitchFamily="18" charset="0"/>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smoothMarker"/>
        <c:varyColors val="0"/>
        <c:ser>
          <c:idx val="0"/>
          <c:order val="0"/>
          <c:trendline>
            <c:trendlineType val="linear"/>
            <c:dispRSqr val="1"/>
            <c:dispEq val="1"/>
            <c:trendlineLbl>
              <c:numFmt formatCode="General" sourceLinked="0"/>
            </c:trendlineLbl>
          </c:trendline>
          <c:xVal>
            <c:numRef>
              <c:f>Sheet1!$F$141:$F$144</c:f>
              <c:numCache>
                <c:formatCode>General</c:formatCode>
                <c:ptCount val="4"/>
                <c:pt idx="0">
                  <c:v>40</c:v>
                </c:pt>
                <c:pt idx="1">
                  <c:v>80</c:v>
                </c:pt>
                <c:pt idx="2">
                  <c:v>120</c:v>
                </c:pt>
                <c:pt idx="3">
                  <c:v>160</c:v>
                </c:pt>
              </c:numCache>
            </c:numRef>
          </c:xVal>
          <c:yVal>
            <c:numRef>
              <c:f>Sheet1!$G$141:$G$144</c:f>
              <c:numCache>
                <c:formatCode>General</c:formatCode>
                <c:ptCount val="4"/>
                <c:pt idx="0">
                  <c:v>43</c:v>
                </c:pt>
                <c:pt idx="1">
                  <c:v>27.7</c:v>
                </c:pt>
                <c:pt idx="2">
                  <c:v>22.4</c:v>
                </c:pt>
                <c:pt idx="3">
                  <c:v>19.7</c:v>
                </c:pt>
              </c:numCache>
            </c:numRef>
          </c:yVal>
          <c:smooth val="1"/>
          <c:extLst>
            <c:ext xmlns:c16="http://schemas.microsoft.com/office/drawing/2014/chart" uri="{C3380CC4-5D6E-409C-BE32-E72D297353CC}">
              <c16:uniqueId val="{00000001-7A34-439E-B1E5-4DDD6B3FF9A2}"/>
            </c:ext>
          </c:extLst>
        </c:ser>
        <c:dLbls>
          <c:showLegendKey val="0"/>
          <c:showVal val="0"/>
          <c:showCatName val="0"/>
          <c:showSerName val="0"/>
          <c:showPercent val="0"/>
          <c:showBubbleSize val="0"/>
        </c:dLbls>
        <c:axId val="67406848"/>
        <c:axId val="68752512"/>
      </c:scatterChart>
      <c:valAx>
        <c:axId val="67406848"/>
        <c:scaling>
          <c:orientation val="minMax"/>
        </c:scaling>
        <c:delete val="0"/>
        <c:axPos val="b"/>
        <c:title>
          <c:tx>
            <c:rich>
              <a:bodyPr/>
              <a:lstStyle/>
              <a:p>
                <a:pPr>
                  <a:defRPr/>
                </a:pPr>
                <a:r>
                  <a:rPr lang="ro-RO"/>
                  <a:t>Nitrogen doses</a:t>
                </a:r>
              </a:p>
            </c:rich>
          </c:tx>
          <c:overlay val="0"/>
        </c:title>
        <c:numFmt formatCode="General" sourceLinked="1"/>
        <c:majorTickMark val="out"/>
        <c:minorTickMark val="none"/>
        <c:tickLblPos val="nextTo"/>
        <c:crossAx val="68752512"/>
        <c:crosses val="autoZero"/>
        <c:crossBetween val="midCat"/>
      </c:valAx>
      <c:valAx>
        <c:axId val="68752512"/>
        <c:scaling>
          <c:orientation val="minMax"/>
        </c:scaling>
        <c:delete val="0"/>
        <c:axPos val="l"/>
        <c:majorGridlines/>
        <c:title>
          <c:tx>
            <c:rich>
              <a:bodyPr/>
              <a:lstStyle/>
              <a:p>
                <a:pPr>
                  <a:defRPr/>
                </a:pPr>
                <a:r>
                  <a:rPr lang="ro-RO"/>
                  <a:t>Agronomic efficiency (kg grain/kg N applied)</a:t>
                </a:r>
              </a:p>
            </c:rich>
          </c:tx>
          <c:overlay val="0"/>
        </c:title>
        <c:numFmt formatCode="General" sourceLinked="1"/>
        <c:majorTickMark val="out"/>
        <c:minorTickMark val="none"/>
        <c:tickLblPos val="nextTo"/>
        <c:crossAx val="67406848"/>
        <c:crosses val="autoZero"/>
        <c:crossBetween val="midCat"/>
      </c:valAx>
    </c:plotArea>
    <c:plotVisOnly val="1"/>
    <c:dispBlanksAs val="gap"/>
    <c:showDLblsOverMax val="0"/>
  </c:chart>
  <c:txPr>
    <a:bodyPr/>
    <a:lstStyle/>
    <a:p>
      <a:pPr>
        <a:defRPr>
          <a:latin typeface="Times New Roman" pitchFamily="18" charset="0"/>
          <a:cs typeface="Times New Roman" pitchFamily="18" charset="0"/>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8354111986001753E-2"/>
          <c:y val="8.7962962962962965E-2"/>
          <c:w val="0.79025699912510938"/>
          <c:h val="0.74530074365704291"/>
        </c:manualLayout>
      </c:layout>
      <c:scatterChart>
        <c:scatterStyle val="smoothMarker"/>
        <c:varyColors val="0"/>
        <c:ser>
          <c:idx val="0"/>
          <c:order val="0"/>
          <c:trendline>
            <c:trendlineType val="linear"/>
            <c:dispRSqr val="1"/>
            <c:dispEq val="1"/>
            <c:trendlineLbl>
              <c:numFmt formatCode="General" sourceLinked="0"/>
            </c:trendlineLbl>
          </c:trendline>
          <c:xVal>
            <c:numRef>
              <c:f>Sheet1!$E$164:$E$167</c:f>
              <c:numCache>
                <c:formatCode>General</c:formatCode>
                <c:ptCount val="4"/>
                <c:pt idx="0">
                  <c:v>40</c:v>
                </c:pt>
                <c:pt idx="1">
                  <c:v>80</c:v>
                </c:pt>
                <c:pt idx="2">
                  <c:v>120</c:v>
                </c:pt>
                <c:pt idx="3">
                  <c:v>160</c:v>
                </c:pt>
              </c:numCache>
            </c:numRef>
          </c:xVal>
          <c:yVal>
            <c:numRef>
              <c:f>Sheet1!$F$164:$F$167</c:f>
              <c:numCache>
                <c:formatCode>General</c:formatCode>
                <c:ptCount val="4"/>
                <c:pt idx="0">
                  <c:v>37.5</c:v>
                </c:pt>
                <c:pt idx="1">
                  <c:v>28.6</c:v>
                </c:pt>
                <c:pt idx="2">
                  <c:v>22.7</c:v>
                </c:pt>
                <c:pt idx="3">
                  <c:v>19.899999999999999</c:v>
                </c:pt>
              </c:numCache>
            </c:numRef>
          </c:yVal>
          <c:smooth val="1"/>
          <c:extLst>
            <c:ext xmlns:c16="http://schemas.microsoft.com/office/drawing/2014/chart" uri="{C3380CC4-5D6E-409C-BE32-E72D297353CC}">
              <c16:uniqueId val="{00000001-0C6D-403B-94DA-5CD0360F8708}"/>
            </c:ext>
          </c:extLst>
        </c:ser>
        <c:dLbls>
          <c:showLegendKey val="0"/>
          <c:showVal val="0"/>
          <c:showCatName val="0"/>
          <c:showSerName val="0"/>
          <c:showPercent val="0"/>
          <c:showBubbleSize val="0"/>
        </c:dLbls>
        <c:axId val="68845568"/>
        <c:axId val="68847488"/>
      </c:scatterChart>
      <c:valAx>
        <c:axId val="68845568"/>
        <c:scaling>
          <c:orientation val="minMax"/>
        </c:scaling>
        <c:delete val="0"/>
        <c:axPos val="b"/>
        <c:title>
          <c:tx>
            <c:rich>
              <a:bodyPr/>
              <a:lstStyle/>
              <a:p>
                <a:pPr>
                  <a:defRPr/>
                </a:pPr>
                <a:r>
                  <a:rPr lang="ro-RO"/>
                  <a:t>Phosphorus doses</a:t>
                </a:r>
              </a:p>
            </c:rich>
          </c:tx>
          <c:overlay val="0"/>
        </c:title>
        <c:numFmt formatCode="General" sourceLinked="1"/>
        <c:majorTickMark val="out"/>
        <c:minorTickMark val="none"/>
        <c:tickLblPos val="nextTo"/>
        <c:crossAx val="68847488"/>
        <c:crosses val="autoZero"/>
        <c:crossBetween val="midCat"/>
      </c:valAx>
      <c:valAx>
        <c:axId val="68847488"/>
        <c:scaling>
          <c:orientation val="minMax"/>
        </c:scaling>
        <c:delete val="0"/>
        <c:axPos val="l"/>
        <c:majorGridlines/>
        <c:title>
          <c:tx>
            <c:rich>
              <a:bodyPr/>
              <a:lstStyle/>
              <a:p>
                <a:pPr>
                  <a:defRPr/>
                </a:pPr>
                <a:r>
                  <a:rPr lang="ro-RO"/>
                  <a:t>Agronomic efficiency (kg grain/kg P applied)</a:t>
                </a:r>
              </a:p>
            </c:rich>
          </c:tx>
          <c:overlay val="0"/>
        </c:title>
        <c:numFmt formatCode="General" sourceLinked="1"/>
        <c:majorTickMark val="out"/>
        <c:minorTickMark val="none"/>
        <c:tickLblPos val="nextTo"/>
        <c:crossAx val="68845568"/>
        <c:crosses val="autoZero"/>
        <c:crossBetween val="midCat"/>
      </c:valAx>
    </c:plotArea>
    <c:plotVisOnly val="1"/>
    <c:dispBlanksAs val="gap"/>
    <c:showDLblsOverMax val="0"/>
  </c:chart>
  <c:txPr>
    <a:bodyPr/>
    <a:lstStyle/>
    <a:p>
      <a:pPr>
        <a:defRPr>
          <a:latin typeface="Times New Roman" pitchFamily="18" charset="0"/>
          <a:cs typeface="Times New Roman" pitchFamily="18" charset="0"/>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smoothMarker"/>
        <c:varyColors val="0"/>
        <c:ser>
          <c:idx val="0"/>
          <c:order val="0"/>
          <c:trendline>
            <c:trendlineType val="linear"/>
            <c:dispRSqr val="1"/>
            <c:dispEq val="1"/>
            <c:trendlineLbl>
              <c:numFmt formatCode="General" sourceLinked="0"/>
            </c:trendlineLbl>
          </c:trendline>
          <c:xVal>
            <c:numRef>
              <c:f>Sheet1!$F$141:$F$144</c:f>
              <c:numCache>
                <c:formatCode>General</c:formatCode>
                <c:ptCount val="4"/>
                <c:pt idx="0">
                  <c:v>40</c:v>
                </c:pt>
                <c:pt idx="1">
                  <c:v>80</c:v>
                </c:pt>
                <c:pt idx="2">
                  <c:v>120</c:v>
                </c:pt>
                <c:pt idx="3">
                  <c:v>160</c:v>
                </c:pt>
              </c:numCache>
            </c:numRef>
          </c:xVal>
          <c:yVal>
            <c:numRef>
              <c:f>Sheet1!$G$141:$G$144</c:f>
              <c:numCache>
                <c:formatCode>General</c:formatCode>
                <c:ptCount val="4"/>
                <c:pt idx="0">
                  <c:v>43</c:v>
                </c:pt>
                <c:pt idx="1">
                  <c:v>27.7</c:v>
                </c:pt>
                <c:pt idx="2">
                  <c:v>22.4</c:v>
                </c:pt>
                <c:pt idx="3">
                  <c:v>19.7</c:v>
                </c:pt>
              </c:numCache>
            </c:numRef>
          </c:yVal>
          <c:smooth val="1"/>
          <c:extLst>
            <c:ext xmlns:c16="http://schemas.microsoft.com/office/drawing/2014/chart" uri="{C3380CC4-5D6E-409C-BE32-E72D297353CC}">
              <c16:uniqueId val="{00000001-7A34-439E-B1E5-4DDD6B3FF9A2}"/>
            </c:ext>
          </c:extLst>
        </c:ser>
        <c:dLbls>
          <c:showLegendKey val="0"/>
          <c:showVal val="0"/>
          <c:showCatName val="0"/>
          <c:showSerName val="0"/>
          <c:showPercent val="0"/>
          <c:showBubbleSize val="0"/>
        </c:dLbls>
        <c:axId val="67406848"/>
        <c:axId val="68752512"/>
      </c:scatterChart>
      <c:valAx>
        <c:axId val="67406848"/>
        <c:scaling>
          <c:orientation val="minMax"/>
        </c:scaling>
        <c:delete val="0"/>
        <c:axPos val="b"/>
        <c:title>
          <c:tx>
            <c:rich>
              <a:bodyPr/>
              <a:lstStyle/>
              <a:p>
                <a:pPr>
                  <a:defRPr/>
                </a:pPr>
                <a:r>
                  <a:rPr lang="ro-RO"/>
                  <a:t>Nitrogen doses</a:t>
                </a:r>
              </a:p>
            </c:rich>
          </c:tx>
          <c:overlay val="0"/>
        </c:title>
        <c:numFmt formatCode="General" sourceLinked="1"/>
        <c:majorTickMark val="out"/>
        <c:minorTickMark val="none"/>
        <c:tickLblPos val="nextTo"/>
        <c:crossAx val="68752512"/>
        <c:crosses val="autoZero"/>
        <c:crossBetween val="midCat"/>
      </c:valAx>
      <c:valAx>
        <c:axId val="68752512"/>
        <c:scaling>
          <c:orientation val="minMax"/>
        </c:scaling>
        <c:delete val="0"/>
        <c:axPos val="l"/>
        <c:majorGridlines/>
        <c:title>
          <c:tx>
            <c:rich>
              <a:bodyPr/>
              <a:lstStyle/>
              <a:p>
                <a:pPr>
                  <a:defRPr/>
                </a:pPr>
                <a:r>
                  <a:rPr lang="ro-RO"/>
                  <a:t>Agronomic efficiency (kg grain/kg N applied)</a:t>
                </a:r>
              </a:p>
            </c:rich>
          </c:tx>
          <c:overlay val="0"/>
        </c:title>
        <c:numFmt formatCode="General" sourceLinked="1"/>
        <c:majorTickMark val="out"/>
        <c:minorTickMark val="none"/>
        <c:tickLblPos val="nextTo"/>
        <c:crossAx val="67406848"/>
        <c:crosses val="autoZero"/>
        <c:crossBetween val="midCat"/>
      </c:valAx>
    </c:plotArea>
    <c:plotVisOnly val="1"/>
    <c:dispBlanksAs val="gap"/>
    <c:showDLblsOverMax val="0"/>
  </c:chart>
  <c:txPr>
    <a:bodyPr/>
    <a:lstStyle/>
    <a:p>
      <a:pPr>
        <a:defRPr>
          <a:latin typeface="Times New Roman" pitchFamily="18" charset="0"/>
          <a:cs typeface="Times New Roman" pitchFamily="18" charset="0"/>
        </a:defRPr>
      </a:pPr>
      <a:endParaRPr lang="en-US"/>
    </a:p>
  </c:tx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160032" y="7070108"/>
            <a:ext cx="24480361" cy="15040222"/>
          </a:xfrm>
        </p:spPr>
        <p:txBody>
          <a:bodyPr anchor="b"/>
          <a:lstStyle>
            <a:lvl1pPr algn="ctr">
              <a:defRPr sz="18898"/>
            </a:lvl1pPr>
          </a:lstStyle>
          <a:p>
            <a:r>
              <a:rPr lang="en-US"/>
              <a:t>Click to edit Master title style</a:t>
            </a:r>
            <a:endParaRPr lang="en-US" dirty="0"/>
          </a:p>
        </p:txBody>
      </p:sp>
      <p:sp>
        <p:nvSpPr>
          <p:cNvPr id="3" name="Subtitle 2"/>
          <p:cNvSpPr>
            <a:spLocks noGrp="1"/>
          </p:cNvSpPr>
          <p:nvPr>
            <p:ph type="subTitle" idx="1"/>
          </p:nvPr>
        </p:nvSpPr>
        <p:spPr>
          <a:xfrm>
            <a:off x="3600053" y="22690338"/>
            <a:ext cx="21600319" cy="10430151"/>
          </a:xfrm>
        </p:spPr>
        <p:txBody>
          <a:bodyPr/>
          <a:lstStyle>
            <a:lvl1pPr marL="0" indent="0" algn="ctr">
              <a:buNone/>
              <a:defRPr sz="7559"/>
            </a:lvl1pPr>
            <a:lvl2pPr marL="1440043" indent="0" algn="ctr">
              <a:buNone/>
              <a:defRPr sz="6299"/>
            </a:lvl2pPr>
            <a:lvl3pPr marL="2880086" indent="0" algn="ctr">
              <a:buNone/>
              <a:defRPr sz="5669"/>
            </a:lvl3pPr>
            <a:lvl4pPr marL="4320129" indent="0" algn="ctr">
              <a:buNone/>
              <a:defRPr sz="5040"/>
            </a:lvl4pPr>
            <a:lvl5pPr marL="5760171" indent="0" algn="ctr">
              <a:buNone/>
              <a:defRPr sz="5040"/>
            </a:lvl5pPr>
            <a:lvl6pPr marL="7200214" indent="0" algn="ctr">
              <a:buNone/>
              <a:defRPr sz="5040"/>
            </a:lvl6pPr>
            <a:lvl7pPr marL="8640257" indent="0" algn="ctr">
              <a:buNone/>
              <a:defRPr sz="5040"/>
            </a:lvl7pPr>
            <a:lvl8pPr marL="10080300" indent="0" algn="ctr">
              <a:buNone/>
              <a:defRPr sz="5040"/>
            </a:lvl8pPr>
            <a:lvl9pPr marL="11520343" indent="0" algn="ctr">
              <a:buNone/>
              <a:defRPr sz="50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EF384D3-BD68-D045-BB96-14DF123A789F}" type="datetimeFigureOut">
              <a:rPr lang="en-US" smtClean="0"/>
              <a:t>5/26/2026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2454841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F384D3-BD68-D045-BB96-14DF123A789F}" type="datetimeFigureOut">
              <a:rPr lang="en-US" smtClean="0"/>
              <a:t>5/26/2026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26724678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0610306" y="2300034"/>
            <a:ext cx="6210092" cy="366105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980031" y="2300034"/>
            <a:ext cx="18270270" cy="366105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F384D3-BD68-D045-BB96-14DF123A789F}" type="datetimeFigureOut">
              <a:rPr lang="en-US" smtClean="0"/>
              <a:t>5/26/2026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41661181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F384D3-BD68-D045-BB96-14DF123A789F}" type="datetimeFigureOut">
              <a:rPr lang="en-US" smtClean="0"/>
              <a:t>5/26/2026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24319230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65030" y="10770172"/>
            <a:ext cx="24840367" cy="17970262"/>
          </a:xfrm>
        </p:spPr>
        <p:txBody>
          <a:bodyPr anchor="b"/>
          <a:lstStyle>
            <a:lvl1pPr>
              <a:defRPr sz="18898"/>
            </a:lvl1pPr>
          </a:lstStyle>
          <a:p>
            <a:r>
              <a:rPr lang="en-US"/>
              <a:t>Click to edit Master title style</a:t>
            </a:r>
            <a:endParaRPr lang="en-US" dirty="0"/>
          </a:p>
        </p:txBody>
      </p:sp>
      <p:sp>
        <p:nvSpPr>
          <p:cNvPr id="3" name="Text Placeholder 2"/>
          <p:cNvSpPr>
            <a:spLocks noGrp="1"/>
          </p:cNvSpPr>
          <p:nvPr>
            <p:ph type="body" idx="1"/>
          </p:nvPr>
        </p:nvSpPr>
        <p:spPr>
          <a:xfrm>
            <a:off x="1965030" y="28910440"/>
            <a:ext cx="24840367" cy="9450136"/>
          </a:xfrm>
        </p:spPr>
        <p:txBody>
          <a:bodyPr/>
          <a:lstStyle>
            <a:lvl1pPr marL="0" indent="0">
              <a:buNone/>
              <a:defRPr sz="7559">
                <a:solidFill>
                  <a:schemeClr val="tx1"/>
                </a:solidFill>
              </a:defRPr>
            </a:lvl1pPr>
            <a:lvl2pPr marL="1440043" indent="0">
              <a:buNone/>
              <a:defRPr sz="6299">
                <a:solidFill>
                  <a:schemeClr val="tx1">
                    <a:tint val="75000"/>
                  </a:schemeClr>
                </a:solidFill>
              </a:defRPr>
            </a:lvl2pPr>
            <a:lvl3pPr marL="2880086" indent="0">
              <a:buNone/>
              <a:defRPr sz="5669">
                <a:solidFill>
                  <a:schemeClr val="tx1">
                    <a:tint val="75000"/>
                  </a:schemeClr>
                </a:solidFill>
              </a:defRPr>
            </a:lvl3pPr>
            <a:lvl4pPr marL="4320129" indent="0">
              <a:buNone/>
              <a:defRPr sz="5040">
                <a:solidFill>
                  <a:schemeClr val="tx1">
                    <a:tint val="75000"/>
                  </a:schemeClr>
                </a:solidFill>
              </a:defRPr>
            </a:lvl4pPr>
            <a:lvl5pPr marL="5760171" indent="0">
              <a:buNone/>
              <a:defRPr sz="5040">
                <a:solidFill>
                  <a:schemeClr val="tx1">
                    <a:tint val="75000"/>
                  </a:schemeClr>
                </a:solidFill>
              </a:defRPr>
            </a:lvl5pPr>
            <a:lvl6pPr marL="7200214" indent="0">
              <a:buNone/>
              <a:defRPr sz="5040">
                <a:solidFill>
                  <a:schemeClr val="tx1">
                    <a:tint val="75000"/>
                  </a:schemeClr>
                </a:solidFill>
              </a:defRPr>
            </a:lvl6pPr>
            <a:lvl7pPr marL="8640257" indent="0">
              <a:buNone/>
              <a:defRPr sz="5040">
                <a:solidFill>
                  <a:schemeClr val="tx1">
                    <a:tint val="75000"/>
                  </a:schemeClr>
                </a:solidFill>
              </a:defRPr>
            </a:lvl7pPr>
            <a:lvl8pPr marL="10080300" indent="0">
              <a:buNone/>
              <a:defRPr sz="5040">
                <a:solidFill>
                  <a:schemeClr val="tx1">
                    <a:tint val="75000"/>
                  </a:schemeClr>
                </a:solidFill>
              </a:defRPr>
            </a:lvl8pPr>
            <a:lvl9pPr marL="11520343" indent="0">
              <a:buNone/>
              <a:defRPr sz="50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EF384D3-BD68-D045-BB96-14DF123A789F}" type="datetimeFigureOut">
              <a:rPr lang="en-US" smtClean="0"/>
              <a:t>5/26/2026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35904270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980029" y="11500170"/>
            <a:ext cx="12240181" cy="274104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4580215" y="11500170"/>
            <a:ext cx="12240181" cy="274104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EF384D3-BD68-D045-BB96-14DF123A789F}" type="datetimeFigureOut">
              <a:rPr lang="en-US" smtClean="0"/>
              <a:t>5/26/2026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36645141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983780" y="2300044"/>
            <a:ext cx="24840367" cy="8350126"/>
          </a:xfrm>
        </p:spPr>
        <p:txBody>
          <a:bodyPr/>
          <a:lstStyle/>
          <a:p>
            <a:r>
              <a:rPr lang="en-US"/>
              <a:t>Click to edit Master title style</a:t>
            </a:r>
            <a:endParaRPr lang="en-US" dirty="0"/>
          </a:p>
        </p:txBody>
      </p:sp>
      <p:sp>
        <p:nvSpPr>
          <p:cNvPr id="3" name="Text Placeholder 2"/>
          <p:cNvSpPr>
            <a:spLocks noGrp="1"/>
          </p:cNvSpPr>
          <p:nvPr>
            <p:ph type="body" idx="1"/>
          </p:nvPr>
        </p:nvSpPr>
        <p:spPr>
          <a:xfrm>
            <a:off x="1983784" y="10590160"/>
            <a:ext cx="12183928" cy="5190073"/>
          </a:xfrm>
        </p:spPr>
        <p:txBody>
          <a:bodyPr anchor="b"/>
          <a:lstStyle>
            <a:lvl1pPr marL="0" indent="0">
              <a:buNone/>
              <a:defRPr sz="7559" b="1"/>
            </a:lvl1pPr>
            <a:lvl2pPr marL="1440043" indent="0">
              <a:buNone/>
              <a:defRPr sz="6299" b="1"/>
            </a:lvl2pPr>
            <a:lvl3pPr marL="2880086" indent="0">
              <a:buNone/>
              <a:defRPr sz="5669" b="1"/>
            </a:lvl3pPr>
            <a:lvl4pPr marL="4320129" indent="0">
              <a:buNone/>
              <a:defRPr sz="5040" b="1"/>
            </a:lvl4pPr>
            <a:lvl5pPr marL="5760171" indent="0">
              <a:buNone/>
              <a:defRPr sz="5040" b="1"/>
            </a:lvl5pPr>
            <a:lvl6pPr marL="7200214" indent="0">
              <a:buNone/>
              <a:defRPr sz="5040" b="1"/>
            </a:lvl6pPr>
            <a:lvl7pPr marL="8640257" indent="0">
              <a:buNone/>
              <a:defRPr sz="5040" b="1"/>
            </a:lvl7pPr>
            <a:lvl8pPr marL="10080300" indent="0">
              <a:buNone/>
              <a:defRPr sz="5040" b="1"/>
            </a:lvl8pPr>
            <a:lvl9pPr marL="11520343" indent="0">
              <a:buNone/>
              <a:defRPr sz="5040" b="1"/>
            </a:lvl9pPr>
          </a:lstStyle>
          <a:p>
            <a:pPr lvl="0"/>
            <a:r>
              <a:rPr lang="en-US"/>
              <a:t>Click to edit Master text styles</a:t>
            </a:r>
          </a:p>
        </p:txBody>
      </p:sp>
      <p:sp>
        <p:nvSpPr>
          <p:cNvPr id="4" name="Content Placeholder 3"/>
          <p:cNvSpPr>
            <a:spLocks noGrp="1"/>
          </p:cNvSpPr>
          <p:nvPr>
            <p:ph sz="half" idx="2"/>
          </p:nvPr>
        </p:nvSpPr>
        <p:spPr>
          <a:xfrm>
            <a:off x="1983784" y="15780233"/>
            <a:ext cx="12183928" cy="2321034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4580217" y="10590160"/>
            <a:ext cx="12243932" cy="5190073"/>
          </a:xfrm>
        </p:spPr>
        <p:txBody>
          <a:bodyPr anchor="b"/>
          <a:lstStyle>
            <a:lvl1pPr marL="0" indent="0">
              <a:buNone/>
              <a:defRPr sz="7559" b="1"/>
            </a:lvl1pPr>
            <a:lvl2pPr marL="1440043" indent="0">
              <a:buNone/>
              <a:defRPr sz="6299" b="1"/>
            </a:lvl2pPr>
            <a:lvl3pPr marL="2880086" indent="0">
              <a:buNone/>
              <a:defRPr sz="5669" b="1"/>
            </a:lvl3pPr>
            <a:lvl4pPr marL="4320129" indent="0">
              <a:buNone/>
              <a:defRPr sz="5040" b="1"/>
            </a:lvl4pPr>
            <a:lvl5pPr marL="5760171" indent="0">
              <a:buNone/>
              <a:defRPr sz="5040" b="1"/>
            </a:lvl5pPr>
            <a:lvl6pPr marL="7200214" indent="0">
              <a:buNone/>
              <a:defRPr sz="5040" b="1"/>
            </a:lvl6pPr>
            <a:lvl7pPr marL="8640257" indent="0">
              <a:buNone/>
              <a:defRPr sz="5040" b="1"/>
            </a:lvl7pPr>
            <a:lvl8pPr marL="10080300" indent="0">
              <a:buNone/>
              <a:defRPr sz="5040" b="1"/>
            </a:lvl8pPr>
            <a:lvl9pPr marL="11520343" indent="0">
              <a:buNone/>
              <a:defRPr sz="5040" b="1"/>
            </a:lvl9pPr>
          </a:lstStyle>
          <a:p>
            <a:pPr lvl="0"/>
            <a:r>
              <a:rPr lang="en-US"/>
              <a:t>Click to edit Master text styles</a:t>
            </a:r>
          </a:p>
        </p:txBody>
      </p:sp>
      <p:sp>
        <p:nvSpPr>
          <p:cNvPr id="6" name="Content Placeholder 5"/>
          <p:cNvSpPr>
            <a:spLocks noGrp="1"/>
          </p:cNvSpPr>
          <p:nvPr>
            <p:ph sz="quarter" idx="4"/>
          </p:nvPr>
        </p:nvSpPr>
        <p:spPr>
          <a:xfrm>
            <a:off x="14580217" y="15780233"/>
            <a:ext cx="12243932" cy="2321034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F384D3-BD68-D045-BB96-14DF123A789F}" type="datetimeFigureOut">
              <a:rPr lang="en-US" smtClean="0"/>
              <a:t>5/26/2026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28062460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F384D3-BD68-D045-BB96-14DF123A789F}" type="datetimeFigureOut">
              <a:rPr lang="en-US" smtClean="0"/>
              <a:t>5/26/2026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11324353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F384D3-BD68-D045-BB96-14DF123A789F}" type="datetimeFigureOut">
              <a:rPr lang="en-US" smtClean="0"/>
              <a:t>5/26/2026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31989215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83780" y="2880042"/>
            <a:ext cx="9288887" cy="10080149"/>
          </a:xfrm>
        </p:spPr>
        <p:txBody>
          <a:bodyPr anchor="b"/>
          <a:lstStyle>
            <a:lvl1pPr>
              <a:defRPr sz="10079"/>
            </a:lvl1pPr>
          </a:lstStyle>
          <a:p>
            <a:r>
              <a:rPr lang="en-US"/>
              <a:t>Click to edit Master title style</a:t>
            </a:r>
            <a:endParaRPr lang="en-US" dirty="0"/>
          </a:p>
        </p:txBody>
      </p:sp>
      <p:sp>
        <p:nvSpPr>
          <p:cNvPr id="3" name="Content Placeholder 2"/>
          <p:cNvSpPr>
            <a:spLocks noGrp="1"/>
          </p:cNvSpPr>
          <p:nvPr>
            <p:ph idx="1"/>
          </p:nvPr>
        </p:nvSpPr>
        <p:spPr>
          <a:xfrm>
            <a:off x="12243932" y="6220102"/>
            <a:ext cx="14580215" cy="30700453"/>
          </a:xfrm>
        </p:spPr>
        <p:txBody>
          <a:bodyPr/>
          <a:lstStyle>
            <a:lvl1pPr>
              <a:defRPr sz="10079"/>
            </a:lvl1pPr>
            <a:lvl2pPr>
              <a:defRPr sz="8819"/>
            </a:lvl2pPr>
            <a:lvl3pPr>
              <a:defRPr sz="7559"/>
            </a:lvl3pPr>
            <a:lvl4pPr>
              <a:defRPr sz="6299"/>
            </a:lvl4pPr>
            <a:lvl5pPr>
              <a:defRPr sz="6299"/>
            </a:lvl5pPr>
            <a:lvl6pPr>
              <a:defRPr sz="6299"/>
            </a:lvl6pPr>
            <a:lvl7pPr>
              <a:defRPr sz="6299"/>
            </a:lvl7pPr>
            <a:lvl8pPr>
              <a:defRPr sz="6299"/>
            </a:lvl8pPr>
            <a:lvl9pPr>
              <a:defRPr sz="629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83780" y="12960191"/>
            <a:ext cx="9288887" cy="24010358"/>
          </a:xfrm>
        </p:spPr>
        <p:txBody>
          <a:bodyPr/>
          <a:lstStyle>
            <a:lvl1pPr marL="0" indent="0">
              <a:buNone/>
              <a:defRPr sz="5040"/>
            </a:lvl1pPr>
            <a:lvl2pPr marL="1440043" indent="0">
              <a:buNone/>
              <a:defRPr sz="4410"/>
            </a:lvl2pPr>
            <a:lvl3pPr marL="2880086" indent="0">
              <a:buNone/>
              <a:defRPr sz="3780"/>
            </a:lvl3pPr>
            <a:lvl4pPr marL="4320129" indent="0">
              <a:buNone/>
              <a:defRPr sz="3150"/>
            </a:lvl4pPr>
            <a:lvl5pPr marL="5760171" indent="0">
              <a:buNone/>
              <a:defRPr sz="3150"/>
            </a:lvl5pPr>
            <a:lvl6pPr marL="7200214" indent="0">
              <a:buNone/>
              <a:defRPr sz="3150"/>
            </a:lvl6pPr>
            <a:lvl7pPr marL="8640257" indent="0">
              <a:buNone/>
              <a:defRPr sz="3150"/>
            </a:lvl7pPr>
            <a:lvl8pPr marL="10080300" indent="0">
              <a:buNone/>
              <a:defRPr sz="3150"/>
            </a:lvl8pPr>
            <a:lvl9pPr marL="11520343" indent="0">
              <a:buNone/>
              <a:defRPr sz="3150"/>
            </a:lvl9pPr>
          </a:lstStyle>
          <a:p>
            <a:pPr lvl="0"/>
            <a:r>
              <a:rPr lang="en-US"/>
              <a:t>Click to edit Master text styles</a:t>
            </a:r>
          </a:p>
        </p:txBody>
      </p:sp>
      <p:sp>
        <p:nvSpPr>
          <p:cNvPr id="5" name="Date Placeholder 4"/>
          <p:cNvSpPr>
            <a:spLocks noGrp="1"/>
          </p:cNvSpPr>
          <p:nvPr>
            <p:ph type="dt" sz="half" idx="10"/>
          </p:nvPr>
        </p:nvSpPr>
        <p:spPr/>
        <p:txBody>
          <a:bodyPr/>
          <a:lstStyle/>
          <a:p>
            <a:fld id="{CEF384D3-BD68-D045-BB96-14DF123A789F}" type="datetimeFigureOut">
              <a:rPr lang="en-US" smtClean="0"/>
              <a:t>5/26/2026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36025136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83780" y="2880042"/>
            <a:ext cx="9288887" cy="10080149"/>
          </a:xfrm>
        </p:spPr>
        <p:txBody>
          <a:bodyPr anchor="b"/>
          <a:lstStyle>
            <a:lvl1pPr>
              <a:defRPr sz="10079"/>
            </a:lvl1pPr>
          </a:lstStyle>
          <a:p>
            <a:r>
              <a:rPr lang="en-US"/>
              <a:t>Click to edit Master title style</a:t>
            </a:r>
            <a:endParaRPr lang="en-US" dirty="0"/>
          </a:p>
        </p:txBody>
      </p:sp>
      <p:sp>
        <p:nvSpPr>
          <p:cNvPr id="3" name="Picture Placeholder 2"/>
          <p:cNvSpPr>
            <a:spLocks noGrp="1" noChangeAspect="1"/>
          </p:cNvSpPr>
          <p:nvPr>
            <p:ph type="pic" idx="1"/>
          </p:nvPr>
        </p:nvSpPr>
        <p:spPr>
          <a:xfrm>
            <a:off x="12243932" y="6220102"/>
            <a:ext cx="14580215" cy="30700453"/>
          </a:xfrm>
        </p:spPr>
        <p:txBody>
          <a:bodyPr anchor="t"/>
          <a:lstStyle>
            <a:lvl1pPr marL="0" indent="0">
              <a:buNone/>
              <a:defRPr sz="10079"/>
            </a:lvl1pPr>
            <a:lvl2pPr marL="1440043" indent="0">
              <a:buNone/>
              <a:defRPr sz="8819"/>
            </a:lvl2pPr>
            <a:lvl3pPr marL="2880086" indent="0">
              <a:buNone/>
              <a:defRPr sz="7559"/>
            </a:lvl3pPr>
            <a:lvl4pPr marL="4320129" indent="0">
              <a:buNone/>
              <a:defRPr sz="6299"/>
            </a:lvl4pPr>
            <a:lvl5pPr marL="5760171" indent="0">
              <a:buNone/>
              <a:defRPr sz="6299"/>
            </a:lvl5pPr>
            <a:lvl6pPr marL="7200214" indent="0">
              <a:buNone/>
              <a:defRPr sz="6299"/>
            </a:lvl6pPr>
            <a:lvl7pPr marL="8640257" indent="0">
              <a:buNone/>
              <a:defRPr sz="6299"/>
            </a:lvl7pPr>
            <a:lvl8pPr marL="10080300" indent="0">
              <a:buNone/>
              <a:defRPr sz="6299"/>
            </a:lvl8pPr>
            <a:lvl9pPr marL="11520343" indent="0">
              <a:buNone/>
              <a:defRPr sz="6299"/>
            </a:lvl9pPr>
          </a:lstStyle>
          <a:p>
            <a:r>
              <a:rPr lang="en-US"/>
              <a:t>Click icon to add picture</a:t>
            </a:r>
            <a:endParaRPr lang="en-US" dirty="0"/>
          </a:p>
        </p:txBody>
      </p:sp>
      <p:sp>
        <p:nvSpPr>
          <p:cNvPr id="4" name="Text Placeholder 3"/>
          <p:cNvSpPr>
            <a:spLocks noGrp="1"/>
          </p:cNvSpPr>
          <p:nvPr>
            <p:ph type="body" sz="half" idx="2"/>
          </p:nvPr>
        </p:nvSpPr>
        <p:spPr>
          <a:xfrm>
            <a:off x="1983780" y="12960191"/>
            <a:ext cx="9288887" cy="24010358"/>
          </a:xfrm>
        </p:spPr>
        <p:txBody>
          <a:bodyPr/>
          <a:lstStyle>
            <a:lvl1pPr marL="0" indent="0">
              <a:buNone/>
              <a:defRPr sz="5040"/>
            </a:lvl1pPr>
            <a:lvl2pPr marL="1440043" indent="0">
              <a:buNone/>
              <a:defRPr sz="4410"/>
            </a:lvl2pPr>
            <a:lvl3pPr marL="2880086" indent="0">
              <a:buNone/>
              <a:defRPr sz="3780"/>
            </a:lvl3pPr>
            <a:lvl4pPr marL="4320129" indent="0">
              <a:buNone/>
              <a:defRPr sz="3150"/>
            </a:lvl4pPr>
            <a:lvl5pPr marL="5760171" indent="0">
              <a:buNone/>
              <a:defRPr sz="3150"/>
            </a:lvl5pPr>
            <a:lvl6pPr marL="7200214" indent="0">
              <a:buNone/>
              <a:defRPr sz="3150"/>
            </a:lvl6pPr>
            <a:lvl7pPr marL="8640257" indent="0">
              <a:buNone/>
              <a:defRPr sz="3150"/>
            </a:lvl7pPr>
            <a:lvl8pPr marL="10080300" indent="0">
              <a:buNone/>
              <a:defRPr sz="3150"/>
            </a:lvl8pPr>
            <a:lvl9pPr marL="11520343" indent="0">
              <a:buNone/>
              <a:defRPr sz="3150"/>
            </a:lvl9pPr>
          </a:lstStyle>
          <a:p>
            <a:pPr lvl="0"/>
            <a:r>
              <a:rPr lang="en-US"/>
              <a:t>Click to edit Master text styles</a:t>
            </a:r>
          </a:p>
        </p:txBody>
      </p:sp>
      <p:sp>
        <p:nvSpPr>
          <p:cNvPr id="5" name="Date Placeholder 4"/>
          <p:cNvSpPr>
            <a:spLocks noGrp="1"/>
          </p:cNvSpPr>
          <p:nvPr>
            <p:ph type="dt" sz="half" idx="10"/>
          </p:nvPr>
        </p:nvSpPr>
        <p:spPr/>
        <p:txBody>
          <a:bodyPr/>
          <a:lstStyle/>
          <a:p>
            <a:fld id="{CEF384D3-BD68-D045-BB96-14DF123A789F}" type="datetimeFigureOut">
              <a:rPr lang="en-US" smtClean="0"/>
              <a:t>5/26/2026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3156253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hyperlink" Target="https://autocad123.vn/freepik-background-best-images-collection-and-free-download-en-in/"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extLst>
              <a:ext uri="{837473B0-CC2E-450A-ABE3-18F120FF3D39}">
                <a1611:picAttrSrcUrl xmlns:a1611="http://schemas.microsoft.com/office/drawing/2016/11/main" r:id="rId14"/>
              </a:ext>
            </a:extLst>
          </a:blip>
          <a:srcRect/>
          <a:stretch>
            <a:fillRect l="-63000" r="-6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980029" y="2300044"/>
            <a:ext cx="24840367" cy="835012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980029" y="11500170"/>
            <a:ext cx="24840367" cy="2741040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980029" y="40040601"/>
            <a:ext cx="6480096" cy="2300034"/>
          </a:xfrm>
          <a:prstGeom prst="rect">
            <a:avLst/>
          </a:prstGeom>
        </p:spPr>
        <p:txBody>
          <a:bodyPr vert="horz" lIns="91440" tIns="45720" rIns="91440" bIns="45720" rtlCol="0" anchor="ctr"/>
          <a:lstStyle>
            <a:lvl1pPr algn="l">
              <a:defRPr sz="3780">
                <a:solidFill>
                  <a:schemeClr val="tx1">
                    <a:tint val="75000"/>
                  </a:schemeClr>
                </a:solidFill>
              </a:defRPr>
            </a:lvl1pPr>
          </a:lstStyle>
          <a:p>
            <a:fld id="{CEF384D3-BD68-D045-BB96-14DF123A789F}" type="datetimeFigureOut">
              <a:rPr lang="en-US" smtClean="0"/>
              <a:t>5/26/2026</a:t>
            </a:fld>
            <a:endParaRPr lang="en-US"/>
          </a:p>
        </p:txBody>
      </p:sp>
      <p:sp>
        <p:nvSpPr>
          <p:cNvPr id="5" name="Footer Placeholder 4"/>
          <p:cNvSpPr>
            <a:spLocks noGrp="1"/>
          </p:cNvSpPr>
          <p:nvPr>
            <p:ph type="ftr" sz="quarter" idx="3"/>
          </p:nvPr>
        </p:nvSpPr>
        <p:spPr>
          <a:xfrm>
            <a:off x="9540141" y="40040601"/>
            <a:ext cx="9720143" cy="2300034"/>
          </a:xfrm>
          <a:prstGeom prst="rect">
            <a:avLst/>
          </a:prstGeom>
        </p:spPr>
        <p:txBody>
          <a:bodyPr vert="horz" lIns="91440" tIns="45720" rIns="91440" bIns="45720" rtlCol="0" anchor="ctr"/>
          <a:lstStyle>
            <a:lvl1pPr algn="ctr">
              <a:defRPr sz="37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0340300" y="40040601"/>
            <a:ext cx="6480096" cy="2300034"/>
          </a:xfrm>
          <a:prstGeom prst="rect">
            <a:avLst/>
          </a:prstGeom>
        </p:spPr>
        <p:txBody>
          <a:bodyPr vert="horz" lIns="91440" tIns="45720" rIns="91440" bIns="45720" rtlCol="0" anchor="ctr"/>
          <a:lstStyle>
            <a:lvl1pPr algn="r">
              <a:defRPr sz="3780">
                <a:solidFill>
                  <a:schemeClr val="tx1">
                    <a:tint val="75000"/>
                  </a:schemeClr>
                </a:solidFill>
              </a:defRPr>
            </a:lvl1pPr>
          </a:lstStyle>
          <a:p>
            <a:fld id="{F6206C09-6F33-3B4A-ACD9-EC8B621BEFB0}" type="slidenum">
              <a:rPr lang="en-US" smtClean="0"/>
              <a:t>‹#›</a:t>
            </a:fld>
            <a:endParaRPr lang="en-US"/>
          </a:p>
        </p:txBody>
      </p:sp>
    </p:spTree>
    <p:extLst>
      <p:ext uri="{BB962C8B-B14F-4D97-AF65-F5344CB8AC3E}">
        <p14:creationId xmlns:p14="http://schemas.microsoft.com/office/powerpoint/2010/main" val="1068894222"/>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2880086" rtl="0" eaLnBrk="1" latinLnBrk="0" hangingPunct="1">
        <a:lnSpc>
          <a:spcPct val="90000"/>
        </a:lnSpc>
        <a:spcBef>
          <a:spcPct val="0"/>
        </a:spcBef>
        <a:buNone/>
        <a:defRPr sz="13859" kern="1200">
          <a:solidFill>
            <a:schemeClr val="tx1"/>
          </a:solidFill>
          <a:latin typeface="+mj-lt"/>
          <a:ea typeface="+mj-ea"/>
          <a:cs typeface="+mj-cs"/>
        </a:defRPr>
      </a:lvl1pPr>
    </p:titleStyle>
    <p:bodyStyle>
      <a:lvl1pPr marL="720021" indent="-720021" algn="l" defTabSz="2880086" rtl="0" eaLnBrk="1" latinLnBrk="0" hangingPunct="1">
        <a:lnSpc>
          <a:spcPct val="90000"/>
        </a:lnSpc>
        <a:spcBef>
          <a:spcPts val="3150"/>
        </a:spcBef>
        <a:buFont typeface="Arial" panose="020B0604020202020204" pitchFamily="34" charset="0"/>
        <a:buChar char="•"/>
        <a:defRPr sz="8819" kern="1200">
          <a:solidFill>
            <a:schemeClr val="tx1"/>
          </a:solidFill>
          <a:latin typeface="+mn-lt"/>
          <a:ea typeface="+mn-ea"/>
          <a:cs typeface="+mn-cs"/>
        </a:defRPr>
      </a:lvl1pPr>
      <a:lvl2pPr marL="2160064" indent="-720021" algn="l" defTabSz="2880086" rtl="0" eaLnBrk="1" latinLnBrk="0" hangingPunct="1">
        <a:lnSpc>
          <a:spcPct val="90000"/>
        </a:lnSpc>
        <a:spcBef>
          <a:spcPts val="1575"/>
        </a:spcBef>
        <a:buFont typeface="Arial" panose="020B0604020202020204" pitchFamily="34" charset="0"/>
        <a:buChar char="•"/>
        <a:defRPr sz="7559" kern="1200">
          <a:solidFill>
            <a:schemeClr val="tx1"/>
          </a:solidFill>
          <a:latin typeface="+mn-lt"/>
          <a:ea typeface="+mn-ea"/>
          <a:cs typeface="+mn-cs"/>
        </a:defRPr>
      </a:lvl2pPr>
      <a:lvl3pPr marL="3600107" indent="-720021" algn="l" defTabSz="2880086" rtl="0" eaLnBrk="1" latinLnBrk="0" hangingPunct="1">
        <a:lnSpc>
          <a:spcPct val="90000"/>
        </a:lnSpc>
        <a:spcBef>
          <a:spcPts val="1575"/>
        </a:spcBef>
        <a:buFont typeface="Arial" panose="020B0604020202020204" pitchFamily="34" charset="0"/>
        <a:buChar char="•"/>
        <a:defRPr sz="6299" kern="1200">
          <a:solidFill>
            <a:schemeClr val="tx1"/>
          </a:solidFill>
          <a:latin typeface="+mn-lt"/>
          <a:ea typeface="+mn-ea"/>
          <a:cs typeface="+mn-cs"/>
        </a:defRPr>
      </a:lvl3pPr>
      <a:lvl4pPr marL="5040150" indent="-720021" algn="l" defTabSz="2880086" rtl="0" eaLnBrk="1" latinLnBrk="0" hangingPunct="1">
        <a:lnSpc>
          <a:spcPct val="90000"/>
        </a:lnSpc>
        <a:spcBef>
          <a:spcPts val="1575"/>
        </a:spcBef>
        <a:buFont typeface="Arial" panose="020B0604020202020204" pitchFamily="34" charset="0"/>
        <a:buChar char="•"/>
        <a:defRPr sz="5669" kern="1200">
          <a:solidFill>
            <a:schemeClr val="tx1"/>
          </a:solidFill>
          <a:latin typeface="+mn-lt"/>
          <a:ea typeface="+mn-ea"/>
          <a:cs typeface="+mn-cs"/>
        </a:defRPr>
      </a:lvl4pPr>
      <a:lvl5pPr marL="6480193" indent="-720021" algn="l" defTabSz="2880086" rtl="0" eaLnBrk="1" latinLnBrk="0" hangingPunct="1">
        <a:lnSpc>
          <a:spcPct val="90000"/>
        </a:lnSpc>
        <a:spcBef>
          <a:spcPts val="1575"/>
        </a:spcBef>
        <a:buFont typeface="Arial" panose="020B0604020202020204" pitchFamily="34" charset="0"/>
        <a:buChar char="•"/>
        <a:defRPr sz="5669" kern="1200">
          <a:solidFill>
            <a:schemeClr val="tx1"/>
          </a:solidFill>
          <a:latin typeface="+mn-lt"/>
          <a:ea typeface="+mn-ea"/>
          <a:cs typeface="+mn-cs"/>
        </a:defRPr>
      </a:lvl5pPr>
      <a:lvl6pPr marL="7920236" indent="-720021" algn="l" defTabSz="2880086" rtl="0" eaLnBrk="1" latinLnBrk="0" hangingPunct="1">
        <a:lnSpc>
          <a:spcPct val="90000"/>
        </a:lnSpc>
        <a:spcBef>
          <a:spcPts val="1575"/>
        </a:spcBef>
        <a:buFont typeface="Arial" panose="020B0604020202020204" pitchFamily="34" charset="0"/>
        <a:buChar char="•"/>
        <a:defRPr sz="5669" kern="1200">
          <a:solidFill>
            <a:schemeClr val="tx1"/>
          </a:solidFill>
          <a:latin typeface="+mn-lt"/>
          <a:ea typeface="+mn-ea"/>
          <a:cs typeface="+mn-cs"/>
        </a:defRPr>
      </a:lvl6pPr>
      <a:lvl7pPr marL="9360278" indent="-720021" algn="l" defTabSz="2880086" rtl="0" eaLnBrk="1" latinLnBrk="0" hangingPunct="1">
        <a:lnSpc>
          <a:spcPct val="90000"/>
        </a:lnSpc>
        <a:spcBef>
          <a:spcPts val="1575"/>
        </a:spcBef>
        <a:buFont typeface="Arial" panose="020B0604020202020204" pitchFamily="34" charset="0"/>
        <a:buChar char="•"/>
        <a:defRPr sz="5669" kern="1200">
          <a:solidFill>
            <a:schemeClr val="tx1"/>
          </a:solidFill>
          <a:latin typeface="+mn-lt"/>
          <a:ea typeface="+mn-ea"/>
          <a:cs typeface="+mn-cs"/>
        </a:defRPr>
      </a:lvl7pPr>
      <a:lvl8pPr marL="10800321" indent="-720021" algn="l" defTabSz="2880086" rtl="0" eaLnBrk="1" latinLnBrk="0" hangingPunct="1">
        <a:lnSpc>
          <a:spcPct val="90000"/>
        </a:lnSpc>
        <a:spcBef>
          <a:spcPts val="1575"/>
        </a:spcBef>
        <a:buFont typeface="Arial" panose="020B0604020202020204" pitchFamily="34" charset="0"/>
        <a:buChar char="•"/>
        <a:defRPr sz="5669" kern="1200">
          <a:solidFill>
            <a:schemeClr val="tx1"/>
          </a:solidFill>
          <a:latin typeface="+mn-lt"/>
          <a:ea typeface="+mn-ea"/>
          <a:cs typeface="+mn-cs"/>
        </a:defRPr>
      </a:lvl8pPr>
      <a:lvl9pPr marL="12240364" indent="-720021" algn="l" defTabSz="2880086" rtl="0" eaLnBrk="1" latinLnBrk="0" hangingPunct="1">
        <a:lnSpc>
          <a:spcPct val="90000"/>
        </a:lnSpc>
        <a:spcBef>
          <a:spcPts val="1575"/>
        </a:spcBef>
        <a:buFont typeface="Arial" panose="020B0604020202020204" pitchFamily="34" charset="0"/>
        <a:buChar char="•"/>
        <a:defRPr sz="5669" kern="1200">
          <a:solidFill>
            <a:schemeClr val="tx1"/>
          </a:solidFill>
          <a:latin typeface="+mn-lt"/>
          <a:ea typeface="+mn-ea"/>
          <a:cs typeface="+mn-cs"/>
        </a:defRPr>
      </a:lvl9pPr>
    </p:bodyStyle>
    <p:otherStyle>
      <a:defPPr>
        <a:defRPr lang="en-US"/>
      </a:defPPr>
      <a:lvl1pPr marL="0" algn="l" defTabSz="2880086" rtl="0" eaLnBrk="1" latinLnBrk="0" hangingPunct="1">
        <a:defRPr sz="5669" kern="1200">
          <a:solidFill>
            <a:schemeClr val="tx1"/>
          </a:solidFill>
          <a:latin typeface="+mn-lt"/>
          <a:ea typeface="+mn-ea"/>
          <a:cs typeface="+mn-cs"/>
        </a:defRPr>
      </a:lvl1pPr>
      <a:lvl2pPr marL="1440043" algn="l" defTabSz="2880086" rtl="0" eaLnBrk="1" latinLnBrk="0" hangingPunct="1">
        <a:defRPr sz="5669" kern="1200">
          <a:solidFill>
            <a:schemeClr val="tx1"/>
          </a:solidFill>
          <a:latin typeface="+mn-lt"/>
          <a:ea typeface="+mn-ea"/>
          <a:cs typeface="+mn-cs"/>
        </a:defRPr>
      </a:lvl2pPr>
      <a:lvl3pPr marL="2880086" algn="l" defTabSz="2880086" rtl="0" eaLnBrk="1" latinLnBrk="0" hangingPunct="1">
        <a:defRPr sz="5669" kern="1200">
          <a:solidFill>
            <a:schemeClr val="tx1"/>
          </a:solidFill>
          <a:latin typeface="+mn-lt"/>
          <a:ea typeface="+mn-ea"/>
          <a:cs typeface="+mn-cs"/>
        </a:defRPr>
      </a:lvl3pPr>
      <a:lvl4pPr marL="4320129" algn="l" defTabSz="2880086" rtl="0" eaLnBrk="1" latinLnBrk="0" hangingPunct="1">
        <a:defRPr sz="5669" kern="1200">
          <a:solidFill>
            <a:schemeClr val="tx1"/>
          </a:solidFill>
          <a:latin typeface="+mn-lt"/>
          <a:ea typeface="+mn-ea"/>
          <a:cs typeface="+mn-cs"/>
        </a:defRPr>
      </a:lvl4pPr>
      <a:lvl5pPr marL="5760171" algn="l" defTabSz="2880086" rtl="0" eaLnBrk="1" latinLnBrk="0" hangingPunct="1">
        <a:defRPr sz="5669" kern="1200">
          <a:solidFill>
            <a:schemeClr val="tx1"/>
          </a:solidFill>
          <a:latin typeface="+mn-lt"/>
          <a:ea typeface="+mn-ea"/>
          <a:cs typeface="+mn-cs"/>
        </a:defRPr>
      </a:lvl5pPr>
      <a:lvl6pPr marL="7200214" algn="l" defTabSz="2880086" rtl="0" eaLnBrk="1" latinLnBrk="0" hangingPunct="1">
        <a:defRPr sz="5669" kern="1200">
          <a:solidFill>
            <a:schemeClr val="tx1"/>
          </a:solidFill>
          <a:latin typeface="+mn-lt"/>
          <a:ea typeface="+mn-ea"/>
          <a:cs typeface="+mn-cs"/>
        </a:defRPr>
      </a:lvl6pPr>
      <a:lvl7pPr marL="8640257" algn="l" defTabSz="2880086" rtl="0" eaLnBrk="1" latinLnBrk="0" hangingPunct="1">
        <a:defRPr sz="5669" kern="1200">
          <a:solidFill>
            <a:schemeClr val="tx1"/>
          </a:solidFill>
          <a:latin typeface="+mn-lt"/>
          <a:ea typeface="+mn-ea"/>
          <a:cs typeface="+mn-cs"/>
        </a:defRPr>
      </a:lvl7pPr>
      <a:lvl8pPr marL="10080300" algn="l" defTabSz="2880086" rtl="0" eaLnBrk="1" latinLnBrk="0" hangingPunct="1">
        <a:defRPr sz="5669" kern="1200">
          <a:solidFill>
            <a:schemeClr val="tx1"/>
          </a:solidFill>
          <a:latin typeface="+mn-lt"/>
          <a:ea typeface="+mn-ea"/>
          <a:cs typeface="+mn-cs"/>
        </a:defRPr>
      </a:lvl8pPr>
      <a:lvl9pPr marL="11520343" algn="l" defTabSz="2880086" rtl="0" eaLnBrk="1" latinLnBrk="0" hangingPunct="1">
        <a:defRPr sz="566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7" name="Straight Connector 16"/>
          <p:cNvCxnSpPr/>
          <p:nvPr/>
        </p:nvCxnSpPr>
        <p:spPr>
          <a:xfrm>
            <a:off x="2567" y="5244409"/>
            <a:ext cx="28797858" cy="0"/>
          </a:xfrm>
          <a:prstGeom prst="line">
            <a:avLst/>
          </a:prstGeom>
          <a:ln w="127000" cmpd="sng">
            <a:solidFill>
              <a:srgbClr val="FF0000"/>
            </a:solidFill>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1673337" y="5629834"/>
            <a:ext cx="25580355" cy="2308324"/>
          </a:xfrm>
          <a:prstGeom prst="rect">
            <a:avLst/>
          </a:prstGeom>
          <a:noFill/>
        </p:spPr>
        <p:txBody>
          <a:bodyPr wrap="square" rtlCol="0">
            <a:spAutoFit/>
          </a:bodyPr>
          <a:lstStyle/>
          <a:p>
            <a:pPr algn="ctr"/>
            <a:r>
              <a:rPr lang="en-GB" sz="7200" b="1" dirty="0" err="1">
                <a:latin typeface="Times New Roman" panose="02020603050405020304" pitchFamily="18" charset="0"/>
                <a:ea typeface="Times New Roman" panose="02020603050405020304" pitchFamily="18" charset="0"/>
              </a:rPr>
              <a:t>Efectele</a:t>
            </a:r>
            <a:r>
              <a:rPr lang="en-GB" sz="7200" b="1" dirty="0">
                <a:latin typeface="Times New Roman" panose="02020603050405020304" pitchFamily="18" charset="0"/>
                <a:ea typeface="Times New Roman" panose="02020603050405020304" pitchFamily="18" charset="0"/>
              </a:rPr>
              <a:t> </a:t>
            </a:r>
            <a:r>
              <a:rPr lang="en-GB" sz="7200" b="1" dirty="0" err="1">
                <a:latin typeface="Times New Roman" panose="02020603050405020304" pitchFamily="18" charset="0"/>
                <a:ea typeface="Times New Roman" panose="02020603050405020304" pitchFamily="18" charset="0"/>
              </a:rPr>
              <a:t>îngrășămintelor</a:t>
            </a:r>
            <a:r>
              <a:rPr lang="en-GB" sz="7200" b="1" dirty="0">
                <a:latin typeface="Times New Roman" panose="02020603050405020304" pitchFamily="18" charset="0"/>
                <a:ea typeface="Times New Roman" panose="02020603050405020304" pitchFamily="18" charset="0"/>
              </a:rPr>
              <a:t> cu </a:t>
            </a:r>
            <a:r>
              <a:rPr lang="en-GB" sz="7200" b="1" dirty="0" err="1">
                <a:latin typeface="Times New Roman" panose="02020603050405020304" pitchFamily="18" charset="0"/>
                <a:ea typeface="Times New Roman" panose="02020603050405020304" pitchFamily="18" charset="0"/>
              </a:rPr>
              <a:t>azot</a:t>
            </a:r>
            <a:r>
              <a:rPr lang="en-GB" sz="7200" b="1" dirty="0">
                <a:latin typeface="Times New Roman" panose="02020603050405020304" pitchFamily="18" charset="0"/>
                <a:ea typeface="Times New Roman" panose="02020603050405020304" pitchFamily="18" charset="0"/>
              </a:rPr>
              <a:t> </a:t>
            </a:r>
            <a:r>
              <a:rPr lang="en-GB" sz="7200" b="1" dirty="0" err="1">
                <a:latin typeface="Times New Roman" panose="02020603050405020304" pitchFamily="18" charset="0"/>
                <a:ea typeface="Times New Roman" panose="02020603050405020304" pitchFamily="18" charset="0"/>
              </a:rPr>
              <a:t>și</a:t>
            </a:r>
            <a:r>
              <a:rPr lang="en-GB" sz="7200" b="1" dirty="0">
                <a:latin typeface="Times New Roman" panose="02020603050405020304" pitchFamily="18" charset="0"/>
                <a:ea typeface="Times New Roman" panose="02020603050405020304" pitchFamily="18" charset="0"/>
              </a:rPr>
              <a:t> </a:t>
            </a:r>
            <a:r>
              <a:rPr lang="en-GB" sz="7200" b="1" dirty="0" err="1">
                <a:latin typeface="Times New Roman" panose="02020603050405020304" pitchFamily="18" charset="0"/>
                <a:ea typeface="Times New Roman" panose="02020603050405020304" pitchFamily="18" charset="0"/>
              </a:rPr>
              <a:t>fosfor</a:t>
            </a:r>
            <a:r>
              <a:rPr lang="en-GB" sz="7200" b="1" dirty="0">
                <a:latin typeface="Times New Roman" panose="02020603050405020304" pitchFamily="18" charset="0"/>
                <a:ea typeface="Times New Roman" panose="02020603050405020304" pitchFamily="18" charset="0"/>
              </a:rPr>
              <a:t> </a:t>
            </a:r>
            <a:r>
              <a:rPr lang="en-GB" sz="7200" b="1" dirty="0" err="1">
                <a:latin typeface="Times New Roman" panose="02020603050405020304" pitchFamily="18" charset="0"/>
                <a:ea typeface="Times New Roman" panose="02020603050405020304" pitchFamily="18" charset="0"/>
              </a:rPr>
              <a:t>asupra</a:t>
            </a:r>
            <a:r>
              <a:rPr lang="en-GB" sz="7200" b="1" dirty="0">
                <a:latin typeface="Times New Roman" panose="02020603050405020304" pitchFamily="18" charset="0"/>
                <a:ea typeface="Times New Roman" panose="02020603050405020304" pitchFamily="18" charset="0"/>
              </a:rPr>
              <a:t> </a:t>
            </a:r>
            <a:r>
              <a:rPr lang="en-GB" sz="7200" b="1" dirty="0" err="1">
                <a:latin typeface="Times New Roman" panose="02020603050405020304" pitchFamily="18" charset="0"/>
                <a:ea typeface="Times New Roman" panose="02020603050405020304" pitchFamily="18" charset="0"/>
              </a:rPr>
              <a:t>producției</a:t>
            </a:r>
            <a:r>
              <a:rPr lang="en-GB" sz="7200" b="1" dirty="0">
                <a:latin typeface="Times New Roman" panose="02020603050405020304" pitchFamily="18" charset="0"/>
                <a:ea typeface="Times New Roman" panose="02020603050405020304" pitchFamily="18" charset="0"/>
              </a:rPr>
              <a:t> de </a:t>
            </a:r>
            <a:r>
              <a:rPr lang="en-GB" sz="7200" b="1" dirty="0" err="1">
                <a:latin typeface="Times New Roman" panose="02020603050405020304" pitchFamily="18" charset="0"/>
                <a:ea typeface="Times New Roman" panose="02020603050405020304" pitchFamily="18" charset="0"/>
              </a:rPr>
              <a:t>grâu</a:t>
            </a:r>
            <a:r>
              <a:rPr lang="en-GB" sz="7200" b="1" dirty="0">
                <a:latin typeface="Times New Roman" panose="02020603050405020304" pitchFamily="18" charset="0"/>
                <a:ea typeface="Times New Roman" panose="02020603050405020304" pitchFamily="18" charset="0"/>
              </a:rPr>
              <a:t> pe </a:t>
            </a:r>
            <a:r>
              <a:rPr lang="en-GB" sz="7200" b="1" dirty="0" err="1">
                <a:latin typeface="Times New Roman" panose="02020603050405020304" pitchFamily="18" charset="0"/>
                <a:ea typeface="Times New Roman" panose="02020603050405020304" pitchFamily="18" charset="0"/>
              </a:rPr>
              <a:t>preluvosolul</a:t>
            </a:r>
            <a:r>
              <a:rPr lang="en-GB" sz="7200" b="1" dirty="0">
                <a:latin typeface="Times New Roman" panose="02020603050405020304" pitchFamily="18" charset="0"/>
                <a:ea typeface="Times New Roman" panose="02020603050405020304" pitchFamily="18" charset="0"/>
              </a:rPr>
              <a:t> </a:t>
            </a:r>
            <a:r>
              <a:rPr lang="en-GB" sz="7200" b="1" dirty="0" err="1">
                <a:latin typeface="Times New Roman" panose="02020603050405020304" pitchFamily="18" charset="0"/>
                <a:ea typeface="Times New Roman" panose="02020603050405020304" pitchFamily="18" charset="0"/>
              </a:rPr>
              <a:t>roșiatic</a:t>
            </a:r>
            <a:r>
              <a:rPr lang="en-GB" sz="7200" b="1" dirty="0">
                <a:latin typeface="Times New Roman" panose="02020603050405020304" pitchFamily="18" charset="0"/>
                <a:ea typeface="Times New Roman" panose="02020603050405020304" pitchFamily="18" charset="0"/>
              </a:rPr>
              <a:t> din </a:t>
            </a:r>
            <a:r>
              <a:rPr lang="en-GB" sz="7200" b="1" dirty="0" err="1">
                <a:latin typeface="Times New Roman" panose="02020603050405020304" pitchFamily="18" charset="0"/>
                <a:ea typeface="Times New Roman" panose="02020603050405020304" pitchFamily="18" charset="0"/>
              </a:rPr>
              <a:t>partea</a:t>
            </a:r>
            <a:r>
              <a:rPr lang="en-GB" sz="7200" b="1" dirty="0">
                <a:latin typeface="Times New Roman" panose="02020603050405020304" pitchFamily="18" charset="0"/>
                <a:ea typeface="Times New Roman" panose="02020603050405020304" pitchFamily="18" charset="0"/>
              </a:rPr>
              <a:t> </a:t>
            </a:r>
            <a:r>
              <a:rPr lang="en-GB" sz="7200" b="1" dirty="0" err="1">
                <a:latin typeface="Times New Roman" panose="02020603050405020304" pitchFamily="18" charset="0"/>
                <a:ea typeface="Times New Roman" panose="02020603050405020304" pitchFamily="18" charset="0"/>
              </a:rPr>
              <a:t>centrală</a:t>
            </a:r>
            <a:r>
              <a:rPr lang="en-GB" sz="7200" b="1" dirty="0">
                <a:latin typeface="Times New Roman" panose="02020603050405020304" pitchFamily="18" charset="0"/>
                <a:ea typeface="Times New Roman" panose="02020603050405020304" pitchFamily="18" charset="0"/>
              </a:rPr>
              <a:t> a </a:t>
            </a:r>
            <a:r>
              <a:rPr lang="en-GB" sz="7200" b="1" dirty="0" err="1">
                <a:latin typeface="Times New Roman" panose="02020603050405020304" pitchFamily="18" charset="0"/>
                <a:ea typeface="Times New Roman" panose="02020603050405020304" pitchFamily="18" charset="0"/>
              </a:rPr>
              <a:t>Olteniei</a:t>
            </a:r>
            <a:endParaRPr lang="ro-RO" sz="7200" b="1" i="1" dirty="0">
              <a:effectLst/>
              <a:latin typeface="Times New Roman" panose="02020603050405020304" pitchFamily="18" charset="0"/>
              <a:ea typeface="Times New Roman" panose="02020603050405020304" pitchFamily="18" charset="0"/>
            </a:endParaRPr>
          </a:p>
        </p:txBody>
      </p:sp>
      <p:sp>
        <p:nvSpPr>
          <p:cNvPr id="19" name="TextBox 18"/>
          <p:cNvSpPr txBox="1"/>
          <p:nvPr/>
        </p:nvSpPr>
        <p:spPr>
          <a:xfrm>
            <a:off x="1012370" y="9288357"/>
            <a:ext cx="26775682" cy="646331"/>
          </a:xfrm>
          <a:prstGeom prst="rect">
            <a:avLst/>
          </a:prstGeom>
          <a:noFill/>
        </p:spPr>
        <p:txBody>
          <a:bodyPr wrap="square" rtlCol="0">
            <a:spAutoFit/>
          </a:bodyPr>
          <a:lstStyle/>
          <a:p>
            <a:pPr algn="r"/>
            <a:r>
              <a:rPr lang="en-US" sz="3600" b="1" dirty="0">
                <a:latin typeface="Arial" charset="0"/>
                <a:ea typeface="Arial" charset="0"/>
                <a:cs typeface="Arial" charset="0"/>
              </a:rPr>
              <a:t>Valeriu Lucian Radu; </a:t>
            </a:r>
            <a:r>
              <a:rPr lang="en-US" sz="3600" b="1" dirty="0" err="1">
                <a:latin typeface="Arial" charset="0"/>
                <a:ea typeface="Arial" charset="0"/>
                <a:cs typeface="Arial" charset="0"/>
              </a:rPr>
              <a:t>Georgeta</a:t>
            </a:r>
            <a:r>
              <a:rPr lang="en-US" sz="3600" b="1" dirty="0">
                <a:latin typeface="Arial" charset="0"/>
                <a:ea typeface="Arial" charset="0"/>
                <a:cs typeface="Arial" charset="0"/>
              </a:rPr>
              <a:t> Loredana Popescu; </a:t>
            </a:r>
            <a:r>
              <a:rPr lang="en-US" sz="3600" b="1" dirty="0" err="1">
                <a:latin typeface="Arial" charset="0"/>
                <a:ea typeface="Arial" charset="0"/>
                <a:cs typeface="Arial" charset="0"/>
              </a:rPr>
              <a:t>Gheorghi</a:t>
            </a:r>
            <a:r>
              <a:rPr lang="ro-RO" sz="3600" b="1" dirty="0">
                <a:latin typeface="Arial" charset="0"/>
                <a:ea typeface="Arial" charset="0"/>
                <a:cs typeface="Arial" charset="0"/>
              </a:rPr>
              <a:t>ț</a:t>
            </a:r>
            <a:r>
              <a:rPr lang="en-US" sz="3600" b="1" dirty="0">
                <a:latin typeface="Arial" charset="0"/>
                <a:ea typeface="Arial" charset="0"/>
                <a:cs typeface="Arial" charset="0"/>
              </a:rPr>
              <a:t>a Liliana </a:t>
            </a:r>
            <a:r>
              <a:rPr lang="en-US" sz="3600" b="1" dirty="0" err="1">
                <a:latin typeface="Arial" charset="0"/>
                <a:ea typeface="Arial" charset="0"/>
                <a:cs typeface="Arial" charset="0"/>
              </a:rPr>
              <a:t>Piscanu</a:t>
            </a:r>
            <a:r>
              <a:rPr lang="ro-RO" sz="3600" b="1" dirty="0">
                <a:latin typeface="Arial" charset="0"/>
                <a:ea typeface="Arial" charset="0"/>
                <a:cs typeface="Arial" charset="0"/>
              </a:rPr>
              <a:t>, Mihaela Gabriela Novac, Ileana </a:t>
            </a:r>
            <a:r>
              <a:rPr lang="ro-RO" sz="3600" b="1" dirty="0" err="1">
                <a:latin typeface="Arial" charset="0"/>
                <a:ea typeface="Arial" charset="0"/>
                <a:cs typeface="Arial" charset="0"/>
              </a:rPr>
              <a:t>Ișlicaru</a:t>
            </a:r>
            <a:endParaRPr lang="ro-RO" sz="3600" b="1" i="1" dirty="0">
              <a:latin typeface="Arial" charset="0"/>
              <a:ea typeface="Arial" charset="0"/>
              <a:cs typeface="Arial" charset="0"/>
            </a:endParaRPr>
          </a:p>
        </p:txBody>
      </p:sp>
      <p:sp>
        <p:nvSpPr>
          <p:cNvPr id="20" name="TextBox 19"/>
          <p:cNvSpPr txBox="1"/>
          <p:nvPr/>
        </p:nvSpPr>
        <p:spPr>
          <a:xfrm>
            <a:off x="741391" y="10356256"/>
            <a:ext cx="27244839" cy="3908762"/>
          </a:xfrm>
          <a:prstGeom prst="rect">
            <a:avLst/>
          </a:prstGeom>
          <a:noFill/>
        </p:spPr>
        <p:txBody>
          <a:bodyPr wrap="square" rtlCol="0">
            <a:spAutoFit/>
          </a:bodyPr>
          <a:lstStyle/>
          <a:p>
            <a:r>
              <a:rPr lang="ro-RO" sz="4000" b="1" dirty="0">
                <a:effectLst/>
                <a:latin typeface="Arial" panose="020B0604020202020204" pitchFamily="34" charset="0"/>
                <a:ea typeface="Times New Roman" panose="02020603050405020304" pitchFamily="18" charset="0"/>
                <a:cs typeface="Arial" panose="020B0604020202020204" pitchFamily="34" charset="0"/>
              </a:rPr>
              <a:t>INTRODUCTION</a:t>
            </a:r>
            <a:r>
              <a:rPr lang="ro-RO" sz="4000" b="1" dirty="0">
                <a:latin typeface="Arial" charset="0"/>
                <a:ea typeface="Arial" charset="0"/>
                <a:cs typeface="Arial" charset="0"/>
              </a:rPr>
              <a:t>:</a:t>
            </a:r>
            <a:r>
              <a:rPr lang="en-GB" sz="4000" b="1" dirty="0">
                <a:latin typeface="Arial" charset="0"/>
                <a:ea typeface="Arial" charset="0"/>
                <a:cs typeface="Arial" charset="0"/>
              </a:rPr>
              <a:t>  </a:t>
            </a:r>
          </a:p>
          <a:p>
            <a:pPr algn="just"/>
            <a:r>
              <a:rPr lang="en-GB" sz="1200" dirty="0">
                <a:latin typeface="Arial" charset="0"/>
                <a:ea typeface="Arial" charset="0"/>
                <a:cs typeface="Arial" charset="0"/>
              </a:rPr>
              <a:t>Wheat (Triticum </a:t>
            </a:r>
            <a:r>
              <a:rPr lang="en-GB" sz="1200" dirty="0" err="1">
                <a:latin typeface="Arial" charset="0"/>
                <a:ea typeface="Arial" charset="0"/>
                <a:cs typeface="Arial" charset="0"/>
              </a:rPr>
              <a:t>aestivum</a:t>
            </a:r>
            <a:r>
              <a:rPr lang="en-GB" sz="1200" dirty="0">
                <a:latin typeface="Arial" charset="0"/>
                <a:ea typeface="Arial" charset="0"/>
                <a:cs typeface="Arial" charset="0"/>
              </a:rPr>
              <a:t> L.) was grown on 215.9 million hectares with annual production of  765.7 million tons and an average productivity of  3.54 t/ha, globally. In Romania, the total area was 2.16 million hectares and the total grain yield was 10.3 million tons with an average productivity of 4.75 t/ha (FAOSTAT, 2019).</a:t>
            </a:r>
          </a:p>
          <a:p>
            <a:pPr algn="just"/>
            <a:r>
              <a:rPr lang="en-GB" sz="1200" dirty="0">
                <a:latin typeface="Arial" charset="0"/>
                <a:ea typeface="Arial" charset="0"/>
                <a:cs typeface="Arial" charset="0"/>
              </a:rPr>
              <a:t>Wheat (Triticum </a:t>
            </a:r>
            <a:r>
              <a:rPr lang="en-GB" sz="1200" dirty="0" err="1">
                <a:latin typeface="Arial" charset="0"/>
                <a:ea typeface="Arial" charset="0"/>
                <a:cs typeface="Arial" charset="0"/>
              </a:rPr>
              <a:t>aestivum</a:t>
            </a:r>
            <a:r>
              <a:rPr lang="en-GB" sz="1200" dirty="0">
                <a:latin typeface="Arial" charset="0"/>
                <a:ea typeface="Arial" charset="0"/>
                <a:cs typeface="Arial" charset="0"/>
              </a:rPr>
              <a:t> L.) is one of the most important food products for humans. It contains almost the entire range of essential amino acids, starch and proteins, which ensure the growth and development of the human body, having a very important catalytic and energetic role (</a:t>
            </a:r>
            <a:r>
              <a:rPr lang="en-GB" sz="1200" dirty="0" err="1">
                <a:latin typeface="Arial" charset="0"/>
                <a:ea typeface="Arial" charset="0"/>
                <a:cs typeface="Arial" charset="0"/>
              </a:rPr>
              <a:t>Bonea</a:t>
            </a:r>
            <a:r>
              <a:rPr lang="en-GB" sz="1200" dirty="0">
                <a:latin typeface="Arial" charset="0"/>
                <a:ea typeface="Arial" charset="0"/>
                <a:cs typeface="Arial" charset="0"/>
              </a:rPr>
              <a:t>, 2011). </a:t>
            </a:r>
          </a:p>
          <a:p>
            <a:pPr algn="just"/>
            <a:r>
              <a:rPr lang="en-GB" sz="1200" dirty="0">
                <a:latin typeface="Arial" charset="0"/>
                <a:ea typeface="Arial" charset="0"/>
                <a:cs typeface="Arial" charset="0"/>
              </a:rPr>
              <a:t>Mineral fertilizers play an important role in completing the deficiency of plant nutrients and in improving the quantity and quality of agricultural production. They are used on a large scale to increase agricultural production in order to ensure the food needs of mankind.</a:t>
            </a:r>
          </a:p>
          <a:p>
            <a:pPr algn="just"/>
            <a:r>
              <a:rPr lang="en-GB" sz="1200" dirty="0">
                <a:latin typeface="Arial" charset="0"/>
                <a:ea typeface="Arial" charset="0"/>
                <a:cs typeface="Arial" charset="0"/>
              </a:rPr>
              <a:t>The total amount of nitrogen fertilizers used worldwide was over 105 million tons in 2016, but it is expected to reach 112 million tons in 2022 (FAO, 2019), therefore, the rational use of chemical fertilizers is required as a objective necessity.</a:t>
            </a:r>
          </a:p>
          <a:p>
            <a:pPr algn="just"/>
            <a:r>
              <a:rPr lang="en-GB" sz="1200" dirty="0">
                <a:latin typeface="Arial" charset="0"/>
                <a:ea typeface="Arial" charset="0"/>
                <a:cs typeface="Arial" charset="0"/>
              </a:rPr>
              <a:t>Doses of nitrogen fertilizers may be accompanied by harmful effects for plants and may be removed if a fraction of the dose of nitrogen was applied in the late stage of plant development, while vegetative growth is terminated, and nitrogen is used in the formation of the reproductive organs, and for synthesis of protein in the grain as reserve substance thus improving quality traits of flour (</a:t>
            </a:r>
            <a:r>
              <a:rPr lang="en-GB" sz="1200" dirty="0" err="1">
                <a:latin typeface="Arial" charset="0"/>
                <a:ea typeface="Arial" charset="0"/>
                <a:cs typeface="Arial" charset="0"/>
              </a:rPr>
              <a:t>Mocanu</a:t>
            </a:r>
            <a:r>
              <a:rPr lang="en-GB" sz="1200" dirty="0">
                <a:latin typeface="Arial" charset="0"/>
                <a:ea typeface="Arial" charset="0"/>
                <a:cs typeface="Arial" charset="0"/>
              </a:rPr>
              <a:t> 2013, </a:t>
            </a:r>
            <a:r>
              <a:rPr lang="en-GB" sz="1200" dirty="0" err="1">
                <a:latin typeface="Arial" charset="0"/>
                <a:ea typeface="Arial" charset="0"/>
                <a:cs typeface="Arial" charset="0"/>
              </a:rPr>
              <a:t>Dodocioiu</a:t>
            </a:r>
            <a:r>
              <a:rPr lang="en-GB" sz="1200" dirty="0">
                <a:latin typeface="Arial" charset="0"/>
                <a:ea typeface="Arial" charset="0"/>
                <a:cs typeface="Arial" charset="0"/>
              </a:rPr>
              <a:t> 2013)</a:t>
            </a:r>
          </a:p>
          <a:p>
            <a:pPr algn="just"/>
            <a:r>
              <a:rPr lang="en-GB" sz="1200" dirty="0">
                <a:latin typeface="Arial" charset="0"/>
                <a:ea typeface="Arial" charset="0"/>
                <a:cs typeface="Arial" charset="0"/>
              </a:rPr>
              <a:t>Even if it consumes small amounts of nutrients, wheat is a demanding plant when it comes to applying fertilizers because its root system explores a small volume of soil and has a low power to solubilize and absorb nutrients (</a:t>
            </a:r>
            <a:r>
              <a:rPr lang="en-GB" sz="1200" dirty="0" err="1">
                <a:latin typeface="Arial" charset="0"/>
                <a:ea typeface="Arial" charset="0"/>
                <a:cs typeface="Arial" charset="0"/>
              </a:rPr>
              <a:t>Lupu</a:t>
            </a:r>
            <a:r>
              <a:rPr lang="en-GB" sz="1200" dirty="0">
                <a:latin typeface="Arial" charset="0"/>
                <a:ea typeface="Arial" charset="0"/>
                <a:cs typeface="Arial" charset="0"/>
              </a:rPr>
              <a:t> et al., 2014; 2020) . Among the nutrient </a:t>
            </a:r>
            <a:r>
              <a:rPr lang="en-GB" sz="1200" dirty="0" err="1">
                <a:latin typeface="Arial" charset="0"/>
                <a:ea typeface="Arial" charset="0"/>
                <a:cs typeface="Arial" charset="0"/>
              </a:rPr>
              <a:t>macroelements</a:t>
            </a:r>
            <a:r>
              <a:rPr lang="en-GB" sz="1200" dirty="0">
                <a:latin typeface="Arial" charset="0"/>
                <a:ea typeface="Arial" charset="0"/>
                <a:cs typeface="Arial" charset="0"/>
              </a:rPr>
              <a:t>, nitrogen most strongly influences wheat production, and phosphorus has a lesser influence but contributes to increasing the effect of nitrogen (</a:t>
            </a:r>
            <a:r>
              <a:rPr lang="en-GB" sz="1200" dirty="0" err="1">
                <a:latin typeface="Arial" charset="0"/>
                <a:ea typeface="Arial" charset="0"/>
                <a:cs typeface="Arial" charset="0"/>
              </a:rPr>
              <a:t>Burlacu</a:t>
            </a:r>
            <a:r>
              <a:rPr lang="en-GB" sz="1200" dirty="0">
                <a:latin typeface="Arial" charset="0"/>
                <a:ea typeface="Arial" charset="0"/>
                <a:cs typeface="Arial" charset="0"/>
              </a:rPr>
              <a:t> et al., 2007, </a:t>
            </a:r>
            <a:r>
              <a:rPr lang="en-GB" sz="1200" dirty="0" err="1">
                <a:latin typeface="Arial" charset="0"/>
                <a:ea typeface="Arial" charset="0"/>
                <a:cs typeface="Arial" charset="0"/>
              </a:rPr>
              <a:t>Deac</a:t>
            </a:r>
            <a:r>
              <a:rPr lang="en-GB" sz="1200" dirty="0">
                <a:latin typeface="Arial" charset="0"/>
                <a:ea typeface="Arial" charset="0"/>
                <a:cs typeface="Arial" charset="0"/>
              </a:rPr>
              <a:t> et al., 2020).</a:t>
            </a:r>
          </a:p>
          <a:p>
            <a:pPr algn="just"/>
            <a:r>
              <a:rPr lang="en-GB" sz="1200" dirty="0">
                <a:latin typeface="Arial" charset="0"/>
                <a:ea typeface="Arial" charset="0"/>
                <a:cs typeface="Arial" charset="0"/>
              </a:rPr>
              <a:t>Following the studies undertaken in the long-term experiences from various areas in Romania, it was found that the greatest influence on the increase in wheat production was the cumulative effect of nitrogen and phosphorus (</a:t>
            </a:r>
            <a:r>
              <a:rPr lang="en-GB" sz="1200" dirty="0" err="1">
                <a:latin typeface="Arial" charset="0"/>
                <a:ea typeface="Arial" charset="0"/>
                <a:cs typeface="Arial" charset="0"/>
              </a:rPr>
              <a:t>Burlacu</a:t>
            </a:r>
            <a:r>
              <a:rPr lang="en-GB" sz="1200" dirty="0">
                <a:latin typeface="Arial" charset="0"/>
                <a:ea typeface="Arial" charset="0"/>
                <a:cs typeface="Arial" charset="0"/>
              </a:rPr>
              <a:t> et al., 2007; </a:t>
            </a:r>
            <a:r>
              <a:rPr lang="en-GB" sz="1200" dirty="0" err="1">
                <a:latin typeface="Arial" charset="0"/>
                <a:ea typeface="Arial" charset="0"/>
                <a:cs typeface="Arial" charset="0"/>
              </a:rPr>
              <a:t>Nicolescu</a:t>
            </a:r>
            <a:r>
              <a:rPr lang="en-GB" sz="1200" dirty="0">
                <a:latin typeface="Arial" charset="0"/>
                <a:ea typeface="Arial" charset="0"/>
                <a:cs typeface="Arial" charset="0"/>
              </a:rPr>
              <a:t>, 2005).</a:t>
            </a:r>
          </a:p>
          <a:p>
            <a:pPr algn="just"/>
            <a:r>
              <a:rPr lang="en-GB" sz="1200" dirty="0">
                <a:latin typeface="Arial" charset="0"/>
                <a:ea typeface="Arial" charset="0"/>
                <a:cs typeface="Arial" charset="0"/>
              </a:rPr>
              <a:t>The identification of the optimal doses of mineral fertilizers for each variety is conditioned by a series of technological, pedo-climatic and socio-economic factors, being a particularity of each country (</a:t>
            </a:r>
            <a:r>
              <a:rPr lang="en-GB" sz="1200" dirty="0" err="1">
                <a:latin typeface="Arial" charset="0"/>
                <a:ea typeface="Arial" charset="0"/>
                <a:cs typeface="Arial" charset="0"/>
              </a:rPr>
              <a:t>Lupu</a:t>
            </a:r>
            <a:r>
              <a:rPr lang="en-GB" sz="1200" dirty="0">
                <a:latin typeface="Arial" charset="0"/>
                <a:ea typeface="Arial" charset="0"/>
                <a:cs typeface="Arial" charset="0"/>
              </a:rPr>
              <a:t> et al., 2020; </a:t>
            </a:r>
            <a:r>
              <a:rPr lang="en-GB" sz="1200" dirty="0" err="1">
                <a:latin typeface="Arial" charset="0"/>
                <a:ea typeface="Arial" charset="0"/>
                <a:cs typeface="Arial" charset="0"/>
              </a:rPr>
              <a:t>Nicolescu</a:t>
            </a:r>
            <a:r>
              <a:rPr lang="en-GB" sz="1200" dirty="0">
                <a:latin typeface="Arial" charset="0"/>
                <a:ea typeface="Arial" charset="0"/>
                <a:cs typeface="Arial" charset="0"/>
              </a:rPr>
              <a:t>, 2005; </a:t>
            </a:r>
            <a:r>
              <a:rPr lang="en-GB" sz="1200" dirty="0" err="1">
                <a:latin typeface="Arial" charset="0"/>
                <a:ea typeface="Arial" charset="0"/>
                <a:cs typeface="Arial" charset="0"/>
              </a:rPr>
              <a:t>Săulescu</a:t>
            </a:r>
            <a:r>
              <a:rPr lang="en-GB" sz="1200" dirty="0">
                <a:latin typeface="Arial" charset="0"/>
                <a:ea typeface="Arial" charset="0"/>
                <a:cs typeface="Arial" charset="0"/>
              </a:rPr>
              <a:t> and </a:t>
            </a:r>
            <a:r>
              <a:rPr lang="en-GB" sz="1200" dirty="0" err="1">
                <a:latin typeface="Arial" charset="0"/>
                <a:ea typeface="Arial" charset="0"/>
                <a:cs typeface="Arial" charset="0"/>
              </a:rPr>
              <a:t>Săulescu</a:t>
            </a:r>
            <a:r>
              <a:rPr lang="en-GB" sz="1200" dirty="0">
                <a:latin typeface="Arial" charset="0"/>
                <a:ea typeface="Arial" charset="0"/>
                <a:cs typeface="Arial" charset="0"/>
              </a:rPr>
              <a:t>, 1967).</a:t>
            </a:r>
          </a:p>
          <a:p>
            <a:pPr algn="just"/>
            <a:r>
              <a:rPr lang="en-GB" sz="1200" dirty="0">
                <a:latin typeface="Arial" charset="0"/>
                <a:ea typeface="Arial" charset="0"/>
                <a:cs typeface="Arial" charset="0"/>
              </a:rPr>
              <a:t>One of the areas with a large weight for wheat cultivation in Romania is </a:t>
            </a:r>
            <a:r>
              <a:rPr lang="en-GB" sz="1200" dirty="0" err="1">
                <a:latin typeface="Arial" charset="0"/>
                <a:ea typeface="Arial" charset="0"/>
                <a:cs typeface="Arial" charset="0"/>
              </a:rPr>
              <a:t>Dolj</a:t>
            </a:r>
            <a:r>
              <a:rPr lang="en-GB" sz="1200" dirty="0">
                <a:latin typeface="Arial" charset="0"/>
                <a:ea typeface="Arial" charset="0"/>
                <a:cs typeface="Arial" charset="0"/>
              </a:rPr>
              <a:t> county (the central part of Oltenia), where about 5.6% of the total grain production for grains is obtained (</a:t>
            </a:r>
            <a:r>
              <a:rPr lang="en-GB" sz="1200" dirty="0" err="1">
                <a:latin typeface="Arial" charset="0"/>
                <a:ea typeface="Arial" charset="0"/>
                <a:cs typeface="Arial" charset="0"/>
              </a:rPr>
              <a:t>Iagar</a:t>
            </a:r>
            <a:r>
              <a:rPr lang="en-GB" sz="1200" dirty="0">
                <a:latin typeface="Arial" charset="0"/>
                <a:ea typeface="Arial" charset="0"/>
                <a:cs typeface="Arial" charset="0"/>
              </a:rPr>
              <a:t> et al., 2019), but this area is frequently affected by drought and heat, phenomena that reduce the production of agricultural crops (</a:t>
            </a:r>
            <a:r>
              <a:rPr lang="en-GB" sz="1200" dirty="0" err="1">
                <a:latin typeface="Arial" charset="0"/>
                <a:ea typeface="Arial" charset="0"/>
                <a:cs typeface="Arial" charset="0"/>
              </a:rPr>
              <a:t>Bonea</a:t>
            </a:r>
            <a:r>
              <a:rPr lang="en-GB" sz="1200" dirty="0">
                <a:latin typeface="Arial" charset="0"/>
                <a:ea typeface="Arial" charset="0"/>
                <a:cs typeface="Arial" charset="0"/>
              </a:rPr>
              <a:t>, 2020a; Radu and </a:t>
            </a:r>
            <a:r>
              <a:rPr lang="en-GB" sz="1200" dirty="0" err="1">
                <a:latin typeface="Arial" charset="0"/>
                <a:ea typeface="Arial" charset="0"/>
                <a:cs typeface="Arial" charset="0"/>
              </a:rPr>
              <a:t>Bonea</a:t>
            </a:r>
            <a:r>
              <a:rPr lang="en-GB" sz="1200" dirty="0">
                <a:latin typeface="Arial" charset="0"/>
                <a:ea typeface="Arial" charset="0"/>
                <a:cs typeface="Arial" charset="0"/>
              </a:rPr>
              <a:t>, 2020; </a:t>
            </a:r>
            <a:r>
              <a:rPr lang="en-GB" sz="1200" dirty="0" err="1">
                <a:latin typeface="Arial" charset="0"/>
                <a:ea typeface="Arial" charset="0"/>
                <a:cs typeface="Arial" charset="0"/>
              </a:rPr>
              <a:t>Urechean</a:t>
            </a:r>
            <a:r>
              <a:rPr lang="en-GB" sz="1200" dirty="0">
                <a:latin typeface="Arial" charset="0"/>
                <a:ea typeface="Arial" charset="0"/>
                <a:cs typeface="Arial" charset="0"/>
              </a:rPr>
              <a:t> and </a:t>
            </a:r>
            <a:r>
              <a:rPr lang="en-GB" sz="1200" dirty="0" err="1">
                <a:latin typeface="Arial" charset="0"/>
                <a:ea typeface="Arial" charset="0"/>
                <a:cs typeface="Arial" charset="0"/>
              </a:rPr>
              <a:t>Bonea</a:t>
            </a:r>
            <a:r>
              <a:rPr lang="en-GB" sz="1200" dirty="0">
                <a:latin typeface="Arial" charset="0"/>
                <a:ea typeface="Arial" charset="0"/>
                <a:cs typeface="Arial" charset="0"/>
              </a:rPr>
              <a:t>, 2017). The extremely large variation of both the total amount of precipitation and their distribution, causes in some years significant water deficits during crop growth (</a:t>
            </a:r>
            <a:r>
              <a:rPr lang="en-GB" sz="1200" dirty="0" err="1">
                <a:latin typeface="Arial" charset="0"/>
                <a:ea typeface="Arial" charset="0"/>
                <a:cs typeface="Arial" charset="0"/>
              </a:rPr>
              <a:t>Bonea</a:t>
            </a:r>
            <a:r>
              <a:rPr lang="en-GB" sz="1200" dirty="0">
                <a:latin typeface="Arial" charset="0"/>
                <a:ea typeface="Arial" charset="0"/>
                <a:cs typeface="Arial" charset="0"/>
              </a:rPr>
              <a:t>, 2020b; </a:t>
            </a:r>
            <a:r>
              <a:rPr lang="en-GB" sz="1200" dirty="0" err="1">
                <a:latin typeface="Arial" charset="0"/>
                <a:ea typeface="Arial" charset="0"/>
                <a:cs typeface="Arial" charset="0"/>
              </a:rPr>
              <a:t>Bonea</a:t>
            </a:r>
            <a:r>
              <a:rPr lang="en-GB" sz="1200" dirty="0">
                <a:latin typeface="Arial" charset="0"/>
                <a:ea typeface="Arial" charset="0"/>
                <a:cs typeface="Arial" charset="0"/>
              </a:rPr>
              <a:t> and </a:t>
            </a:r>
            <a:r>
              <a:rPr lang="en-GB" sz="1200" dirty="0" err="1">
                <a:latin typeface="Arial" charset="0"/>
                <a:ea typeface="Arial" charset="0"/>
                <a:cs typeface="Arial" charset="0"/>
              </a:rPr>
              <a:t>Urechean</a:t>
            </a:r>
            <a:r>
              <a:rPr lang="en-GB" sz="1200" dirty="0">
                <a:latin typeface="Arial" charset="0"/>
                <a:ea typeface="Arial" charset="0"/>
                <a:cs typeface="Arial" charset="0"/>
              </a:rPr>
              <a:t>, 2020). </a:t>
            </a:r>
          </a:p>
          <a:p>
            <a:pPr algn="just"/>
            <a:r>
              <a:rPr lang="en-GB" sz="1200" dirty="0">
                <a:latin typeface="Arial" charset="0"/>
                <a:ea typeface="Arial" charset="0"/>
                <a:cs typeface="Arial" charset="0"/>
              </a:rPr>
              <a:t>In the context of climate change, the efficiency of the use of technological inputs, especially chemical fertilizers, is an important factor both for improving the economic results of agricultural farms and for ensuring a sustainable agricultural system.</a:t>
            </a:r>
          </a:p>
          <a:p>
            <a:pPr algn="just"/>
            <a:r>
              <a:rPr lang="en-GB" sz="1200" dirty="0">
                <a:latin typeface="Arial" charset="0"/>
                <a:ea typeface="Arial" charset="0"/>
                <a:cs typeface="Arial" charset="0"/>
              </a:rPr>
              <a:t>This paper presents the experimental results obtained for wheat during 2016-2018, in the long-term experiment with doses of phosphorus and nitrogen, organized at ARDS Șimnic - Craiova.</a:t>
            </a:r>
          </a:p>
          <a:p>
            <a:endParaRPr lang="ro-RO" sz="4000" b="1" dirty="0">
              <a:latin typeface="Arial" charset="0"/>
              <a:ea typeface="Arial" charset="0"/>
              <a:cs typeface="Arial" charset="0"/>
            </a:endParaRPr>
          </a:p>
        </p:txBody>
      </p:sp>
      <p:sp>
        <p:nvSpPr>
          <p:cNvPr id="21" name="TextBox 20"/>
          <p:cNvSpPr txBox="1"/>
          <p:nvPr/>
        </p:nvSpPr>
        <p:spPr>
          <a:xfrm>
            <a:off x="741391" y="13641329"/>
            <a:ext cx="26106268" cy="3293209"/>
          </a:xfrm>
          <a:prstGeom prst="rect">
            <a:avLst/>
          </a:prstGeom>
          <a:noFill/>
        </p:spPr>
        <p:txBody>
          <a:bodyPr wrap="square" rtlCol="0">
            <a:spAutoFit/>
          </a:bodyPr>
          <a:lstStyle/>
          <a:p>
            <a:r>
              <a:rPr lang="ro-RO" sz="4000" b="1" dirty="0">
                <a:latin typeface="Arial" charset="0"/>
                <a:ea typeface="Arial" charset="0"/>
                <a:cs typeface="Arial" charset="0"/>
              </a:rPr>
              <a:t>MATERIAL </a:t>
            </a:r>
            <a:r>
              <a:rPr lang="ro-RO" sz="4000" b="1" dirty="0">
                <a:latin typeface="Arial" charset="0"/>
                <a:cs typeface="Arial" charset="0"/>
              </a:rPr>
              <a:t>AND METHOD</a:t>
            </a:r>
            <a:endParaRPr lang="en-GB" sz="4000" b="1" dirty="0">
              <a:latin typeface="Arial" charset="0"/>
              <a:cs typeface="Arial" charset="0"/>
            </a:endParaRPr>
          </a:p>
          <a:p>
            <a:pPr algn="just"/>
            <a:r>
              <a:rPr lang="en-GB" sz="1200" dirty="0">
                <a:latin typeface="Arial" charset="0"/>
                <a:cs typeface="Arial" charset="0"/>
              </a:rPr>
              <a:t>The study was carried out within the framework of long-term experiences in the experimental field of ARDS Șimnic, </a:t>
            </a:r>
            <a:r>
              <a:rPr lang="en-GB" sz="1200" dirty="0" err="1">
                <a:latin typeface="Arial" charset="0"/>
                <a:cs typeface="Arial" charset="0"/>
              </a:rPr>
              <a:t>Dolj</a:t>
            </a:r>
            <a:r>
              <a:rPr lang="en-GB" sz="1200" dirty="0">
                <a:latin typeface="Arial" charset="0"/>
                <a:cs typeface="Arial" charset="0"/>
              </a:rPr>
              <a:t> county (central part of Oltenia), in this paper presenting the data obtained over three consecutive years (2016-2018).</a:t>
            </a:r>
          </a:p>
          <a:p>
            <a:pPr algn="just"/>
            <a:r>
              <a:rPr lang="en-GB" sz="1200" dirty="0">
                <a:latin typeface="Arial" charset="0"/>
                <a:cs typeface="Arial" charset="0"/>
              </a:rPr>
              <a:t>Wheat crop was part of a pea-wheat-maize-wheat-sunflower rotation (after maize). The two factors experiment was organized in a split plot design with three replications. Five phosphorus fertilizer doses (P0, P40, P80, P120, P160) and five doses of nitrogen fertilizer (N0, N40, N80, N120 and N160) were used. The test variety of wheat was </a:t>
            </a:r>
            <a:r>
              <a:rPr lang="en-GB" sz="1200" dirty="0" err="1">
                <a:latin typeface="Arial" charset="0"/>
                <a:cs typeface="Arial" charset="0"/>
              </a:rPr>
              <a:t>Dropia</a:t>
            </a:r>
            <a:r>
              <a:rPr lang="en-GB" sz="1200" dirty="0">
                <a:latin typeface="Arial" charset="0"/>
                <a:cs typeface="Arial" charset="0"/>
              </a:rPr>
              <a:t>. The type of soil was reddish </a:t>
            </a:r>
            <a:r>
              <a:rPr lang="en-GB" sz="1200" dirty="0" err="1">
                <a:latin typeface="Arial" charset="0"/>
                <a:cs typeface="Arial" charset="0"/>
              </a:rPr>
              <a:t>preluvosoil</a:t>
            </a:r>
            <a:r>
              <a:rPr lang="en-GB" sz="1200" dirty="0">
                <a:latin typeface="Arial" charset="0"/>
                <a:cs typeface="Arial" charset="0"/>
              </a:rPr>
              <a:t>, which is characterized by a pH = 5.08-5.33, humus content of 2.2-2.7%, poorly supplied with nitrogen (0.071-0.072 mg/kg), well supplied in phosphorus (32.2-52.2 mg/ kg) and medium supplied in potassium (104-125 mg/kg).</a:t>
            </a:r>
          </a:p>
          <a:p>
            <a:pPr algn="just"/>
            <a:r>
              <a:rPr lang="en-GB" sz="1200" dirty="0">
                <a:latin typeface="Arial" charset="0"/>
                <a:cs typeface="Arial" charset="0"/>
              </a:rPr>
              <a:t>Phosphorus and nitrogen sources were provided by fertilizing with chemical fertilizers - superphosphate and ammonium nitrate (superphosphate was applied in a single dose and nitrogen doses were applied in two fractions: at the time of sowing and at the stem elongation).</a:t>
            </a:r>
          </a:p>
          <a:p>
            <a:pPr algn="just"/>
            <a:r>
              <a:rPr lang="en-GB" sz="1200" dirty="0">
                <a:latin typeface="Arial" charset="0"/>
                <a:cs typeface="Arial" charset="0"/>
              </a:rPr>
              <a:t>To evaluate nutrient use efficiency, Agronomic efficiency (AE) was calculated for each plot using the following equations (Dobermann, 2007):</a:t>
            </a:r>
          </a:p>
          <a:p>
            <a:pPr algn="just"/>
            <a:r>
              <a:rPr lang="en-GB" sz="1200" dirty="0">
                <a:latin typeface="Arial" charset="0"/>
                <a:cs typeface="Arial" charset="0"/>
              </a:rPr>
              <a:t>AE for N or P2O5 (kg/kg) = (Y-</a:t>
            </a:r>
            <a:r>
              <a:rPr lang="en-GB" sz="1200" dirty="0" err="1">
                <a:latin typeface="Arial" charset="0"/>
                <a:cs typeface="Arial" charset="0"/>
              </a:rPr>
              <a:t>Yo</a:t>
            </a:r>
            <a:r>
              <a:rPr lang="en-GB" sz="1200" dirty="0">
                <a:latin typeface="Arial" charset="0"/>
                <a:cs typeface="Arial" charset="0"/>
              </a:rPr>
              <a:t>)/F</a:t>
            </a:r>
          </a:p>
          <a:p>
            <a:pPr algn="just"/>
            <a:r>
              <a:rPr lang="en-GB" sz="1200" dirty="0">
                <a:latin typeface="Arial" charset="0"/>
                <a:cs typeface="Arial" charset="0"/>
              </a:rPr>
              <a:t>where Y is the grain yield in N, P2O5 fertilization treatments (kg/ha), </a:t>
            </a:r>
            <a:r>
              <a:rPr lang="en-GB" sz="1200" dirty="0" err="1">
                <a:latin typeface="Arial" charset="0"/>
                <a:cs typeface="Arial" charset="0"/>
              </a:rPr>
              <a:t>Yo</a:t>
            </a:r>
            <a:r>
              <a:rPr lang="en-GB" sz="1200" dirty="0">
                <a:latin typeface="Arial" charset="0"/>
                <a:cs typeface="Arial" charset="0"/>
              </a:rPr>
              <a:t> is the grain yield in without fertilization (kg/ha ), and F is the total amount of N or P applied fertilizer (kg/ha).</a:t>
            </a:r>
          </a:p>
          <a:p>
            <a:pPr algn="just"/>
            <a:r>
              <a:rPr lang="en-GB" sz="1200" dirty="0">
                <a:latin typeface="Arial" charset="0"/>
                <a:cs typeface="Arial" charset="0"/>
              </a:rPr>
              <a:t>The statistical processing of the experimental results was done with the help of variance analysis for bifactorial experiments (</a:t>
            </a:r>
            <a:r>
              <a:rPr lang="en-GB" sz="1200" dirty="0" err="1">
                <a:latin typeface="Arial" charset="0"/>
                <a:cs typeface="Arial" charset="0"/>
              </a:rPr>
              <a:t>Săulescu</a:t>
            </a:r>
            <a:r>
              <a:rPr lang="en-GB" sz="1200" dirty="0">
                <a:latin typeface="Arial" charset="0"/>
                <a:cs typeface="Arial" charset="0"/>
              </a:rPr>
              <a:t> and </a:t>
            </a:r>
            <a:r>
              <a:rPr lang="en-GB" sz="1200" dirty="0" err="1">
                <a:latin typeface="Arial" charset="0"/>
                <a:cs typeface="Arial" charset="0"/>
              </a:rPr>
              <a:t>Săulescu</a:t>
            </a:r>
            <a:r>
              <a:rPr lang="en-GB" sz="1200" dirty="0">
                <a:latin typeface="Arial" charset="0"/>
                <a:cs typeface="Arial" charset="0"/>
              </a:rPr>
              <a:t>, 1967).</a:t>
            </a:r>
          </a:p>
          <a:p>
            <a:endParaRPr lang="ro-RO" sz="4000" b="1" dirty="0">
              <a:latin typeface="Arial" charset="0"/>
              <a:cs typeface="Arial" charset="0"/>
            </a:endParaRPr>
          </a:p>
          <a:p>
            <a:pPr indent="449580" algn="just"/>
            <a:endParaRPr lang="ro-RO" sz="3200" b="1" i="1"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22" name="TextBox 21"/>
          <p:cNvSpPr txBox="1"/>
          <p:nvPr/>
        </p:nvSpPr>
        <p:spPr>
          <a:xfrm>
            <a:off x="623494" y="16101245"/>
            <a:ext cx="27244839" cy="22375356"/>
          </a:xfrm>
          <a:prstGeom prst="rect">
            <a:avLst/>
          </a:prstGeom>
          <a:noFill/>
        </p:spPr>
        <p:txBody>
          <a:bodyPr wrap="square" rtlCol="0">
            <a:spAutoFit/>
          </a:bodyPr>
          <a:lstStyle/>
          <a:p>
            <a:r>
              <a:rPr lang="ro-RO" sz="4000" b="1" dirty="0">
                <a:latin typeface="Arial" charset="0"/>
                <a:cs typeface="Arial" charset="0"/>
              </a:rPr>
              <a:t>RESULTS AND DISCUSSION</a:t>
            </a:r>
            <a:endParaRPr lang="en-GB" sz="4000" b="1" dirty="0">
              <a:latin typeface="Arial" charset="0"/>
              <a:cs typeface="Arial" charset="0"/>
            </a:endParaRPr>
          </a:p>
          <a:p>
            <a:pPr algn="just"/>
            <a:r>
              <a:rPr lang="en-GB" sz="1100" dirty="0">
                <a:latin typeface="Arial" charset="0"/>
                <a:ea typeface="Arial" charset="0"/>
                <a:cs typeface="Arial" charset="0"/>
              </a:rPr>
              <a:t>Grain production and weather conditions</a:t>
            </a:r>
          </a:p>
          <a:p>
            <a:pPr algn="just"/>
            <a:r>
              <a:rPr lang="en-GB" sz="1100" dirty="0">
                <a:latin typeface="Arial" charset="0"/>
                <a:ea typeface="Arial" charset="0"/>
                <a:cs typeface="Arial" charset="0"/>
              </a:rPr>
              <a:t>The climatic conditions recorded throughout the three years of study had a  </a:t>
            </a:r>
          </a:p>
          <a:p>
            <a:pPr algn="just"/>
            <a:r>
              <a:rPr lang="en-GB" sz="1100" dirty="0">
                <a:latin typeface="Arial" charset="0"/>
                <a:ea typeface="Arial" charset="0"/>
                <a:cs typeface="Arial" charset="0"/>
              </a:rPr>
              <a:t>significant influence on the productions obtained.</a:t>
            </a:r>
          </a:p>
          <a:p>
            <a:r>
              <a:rPr lang="ro-RO" sz="1100" dirty="0">
                <a:latin typeface="Arial" charset="0"/>
                <a:ea typeface="Arial" charset="0"/>
                <a:cs typeface="Arial" charset="0"/>
              </a:rPr>
              <a:t>                                                                                                                                                                                                                                                                  </a:t>
            </a:r>
            <a:r>
              <a:rPr lang="en-GB" sz="1100" dirty="0">
                <a:latin typeface="Arial" charset="0"/>
                <a:ea typeface="Arial" charset="0"/>
                <a:cs typeface="Arial" charset="0"/>
              </a:rPr>
              <a:t>Table 1. Meteorological conditions in years 201</a:t>
            </a:r>
            <a:r>
              <a:rPr lang="ro-RO" sz="1100" dirty="0">
                <a:latin typeface="Arial" charset="0"/>
                <a:ea typeface="Arial" charset="0"/>
                <a:cs typeface="Arial" charset="0"/>
              </a:rPr>
              <a:t>9</a:t>
            </a:r>
            <a:r>
              <a:rPr lang="en-GB" sz="1100" dirty="0">
                <a:latin typeface="Arial" charset="0"/>
                <a:ea typeface="Arial" charset="0"/>
                <a:cs typeface="Arial" charset="0"/>
              </a:rPr>
              <a:t>–20</a:t>
            </a:r>
            <a:r>
              <a:rPr lang="ro-RO" sz="1100" dirty="0">
                <a:latin typeface="Arial" charset="0"/>
                <a:ea typeface="Arial" charset="0"/>
                <a:cs typeface="Arial" charset="0"/>
              </a:rPr>
              <a:t>20</a:t>
            </a:r>
            <a:r>
              <a:rPr lang="en-GB" sz="1100" dirty="0">
                <a:latin typeface="Arial" charset="0"/>
                <a:ea typeface="Arial" charset="0"/>
                <a:cs typeface="Arial" charset="0"/>
              </a:rPr>
              <a:t>, according to Meteorological Station in Banu </a:t>
            </a:r>
            <a:r>
              <a:rPr lang="en-GB" sz="1100" dirty="0" err="1">
                <a:latin typeface="Arial" charset="0"/>
                <a:ea typeface="Arial" charset="0"/>
                <a:cs typeface="Arial" charset="0"/>
              </a:rPr>
              <a:t>Maracine</a:t>
            </a:r>
            <a:r>
              <a:rPr lang="en-GB" sz="1100" dirty="0">
                <a:latin typeface="Arial" charset="0"/>
                <a:ea typeface="Arial" charset="0"/>
                <a:cs typeface="Arial" charset="0"/>
              </a:rPr>
              <a:t>, Craiova</a:t>
            </a: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pPr algn="ctr"/>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ro-RO" sz="1100" dirty="0">
              <a:latin typeface="Arial" charset="0"/>
              <a:ea typeface="Arial" charset="0"/>
              <a:cs typeface="Arial" charset="0"/>
            </a:endParaRPr>
          </a:p>
          <a:p>
            <a:endParaRPr lang="ro-RO" sz="1100" dirty="0">
              <a:latin typeface="Arial" charset="0"/>
              <a:ea typeface="Arial" charset="0"/>
              <a:cs typeface="Arial" charset="0"/>
            </a:endParaRPr>
          </a:p>
          <a:p>
            <a:r>
              <a:rPr lang="en-US" sz="1100" dirty="0">
                <a:latin typeface="Arial" charset="0"/>
                <a:ea typeface="Arial" charset="0"/>
                <a:cs typeface="Arial" charset="0"/>
              </a:rPr>
              <a:t>In the first year (2019–2020), the meteorological conditions were characterized by abundant rainfall during May, June, and July, with a total precipitation amount of 492.3 mm, compared to the multiannual average of 565.1 mm. In the second year (2020–2021), rainfall was higher, especially in January, March, and May, reaching a total of 551.4 mm. In the third year (2021–2022), abundant precipitation was recorded in September, April, and May, totaling 508.3 mm. The average annual temperatures were 13.5°C in the first year, 12.3°C in the second year, and 12.7°C in the third year, all exceeding the multiannual average of 11.2°C (Table 1).</a:t>
            </a:r>
            <a:r>
              <a:rPr lang="en-GB" sz="1100" dirty="0">
                <a:latin typeface="Arial" charset="0"/>
                <a:ea typeface="Arial" charset="0"/>
                <a:cs typeface="Arial" charset="0"/>
              </a:rPr>
              <a:t>The grain production obtained in the non-fertilized variants was 15.3 q/ha in 2016, 18.0 q/ha in 2017 and 12.6 q/ha in 2018 (Table 2).</a:t>
            </a:r>
          </a:p>
          <a:p>
            <a:r>
              <a:rPr lang="en-GB" sz="1100" dirty="0">
                <a:latin typeface="Arial" charset="0"/>
                <a:ea typeface="Arial" charset="0"/>
                <a:cs typeface="Arial" charset="0"/>
              </a:rPr>
              <a:t>Through the separate application of phosphorus fertilizers, wheat production increased very significantly (P ≤ 0.01). Grain productions obtained in 2016 varied between 18.2 - 33.3 q/ha, between 37.4 and 61.9 q/ha in 2017 and between 30.3-46.3 q/ha in 2018, the average of the period being 28.6-47.2 q/ha. The increases in production obtained by applying phosphorus fertilizers (20</a:t>
            </a:r>
            <a:r>
              <a:rPr lang="ro-RO" sz="1100" dirty="0">
                <a:latin typeface="Arial" charset="0"/>
                <a:ea typeface="Arial" charset="0"/>
                <a:cs typeface="Arial" charset="0"/>
              </a:rPr>
              <a:t>20</a:t>
            </a:r>
            <a:r>
              <a:rPr lang="en-GB" sz="1100" dirty="0">
                <a:latin typeface="Arial" charset="0"/>
                <a:ea typeface="Arial" charset="0"/>
                <a:cs typeface="Arial" charset="0"/>
              </a:rPr>
              <a:t>-20</a:t>
            </a:r>
            <a:r>
              <a:rPr lang="ro-RO" sz="1100" dirty="0">
                <a:latin typeface="Arial" charset="0"/>
                <a:ea typeface="Arial" charset="0"/>
                <a:cs typeface="Arial" charset="0"/>
              </a:rPr>
              <a:t>22</a:t>
            </a:r>
            <a:r>
              <a:rPr lang="en-GB" sz="1100" dirty="0">
                <a:latin typeface="Arial" charset="0"/>
                <a:ea typeface="Arial" charset="0"/>
                <a:cs typeface="Arial" charset="0"/>
              </a:rPr>
              <a:t> average) compared to the control (P0) were between 13.3 q/ha (87%) at the dose of P40 and 31.9 q/ha at the dose of P160 (208%).</a:t>
            </a:r>
          </a:p>
          <a:p>
            <a:r>
              <a:rPr lang="en-GB" sz="1100" dirty="0">
                <a:latin typeface="Arial" charset="0"/>
                <a:ea typeface="Arial" charset="0"/>
                <a:cs typeface="Arial" charset="0"/>
              </a:rPr>
              <a:t>Also, the separate application of nitrogen fertilizers had a very significant influence (P ≤ 0.01) on wheat production (Table 2). In 2016, when nitrogen fertilizers were applied, wheat yields varied between 29.3 q/ha and 43.3 q/ha, between 38.8 q/ha and 55.8 q/ha in 2017 and between 29.3 q/ha-41.5 q/ha in year 2018. The average productions for the period 2016-2018 were between 32.5 and 46.9 q/ha. The increases in production obtained by applying nitrogen fertilizers (2016-2018 average) compared to the control (N0) were between 17.2 q/ha (112%) at the dose of N40 and 31.6 q/ha (207%) at the dose of N160 .</a:t>
            </a:r>
          </a:p>
          <a:p>
            <a:r>
              <a:rPr lang="en-GB" sz="1100" dirty="0">
                <a:latin typeface="Arial" charset="0"/>
                <a:ea typeface="Arial" charset="0"/>
                <a:cs typeface="Arial" charset="0"/>
              </a:rPr>
              <a:t>With the combined application of nitrogen and phosphorus fertilizers, the average productions of the period 20</a:t>
            </a:r>
            <a:r>
              <a:rPr lang="ro-RO" sz="1100" dirty="0">
                <a:latin typeface="Arial" charset="0"/>
                <a:ea typeface="Arial" charset="0"/>
                <a:cs typeface="Arial" charset="0"/>
              </a:rPr>
              <a:t>20</a:t>
            </a:r>
            <a:r>
              <a:rPr lang="en-GB" sz="1100" dirty="0">
                <a:latin typeface="Arial" charset="0"/>
                <a:ea typeface="Arial" charset="0"/>
                <a:cs typeface="Arial" charset="0"/>
              </a:rPr>
              <a:t>-20</a:t>
            </a:r>
            <a:r>
              <a:rPr lang="ro-RO" sz="1100" dirty="0">
                <a:latin typeface="Arial" charset="0"/>
                <a:ea typeface="Arial" charset="0"/>
                <a:cs typeface="Arial" charset="0"/>
              </a:rPr>
              <a:t>23</a:t>
            </a:r>
            <a:r>
              <a:rPr lang="en-GB" sz="1100" dirty="0">
                <a:latin typeface="Arial" charset="0"/>
                <a:ea typeface="Arial" charset="0"/>
                <a:cs typeface="Arial" charset="0"/>
              </a:rPr>
              <a:t> increased very significantly (P ≤ 0.01) (Table 3) being between 45.4 q/ha (when applying 40 kg P2O5/ha + 40 kg N /ha) and 70.2 q/ha (when applying 160 kg P2O5/ha + 120 kg N/ha), the average increases in production (compared to the non-fertilized variant P0N0) being between 30.1 q/ha (197%) and 54.9 q/ha (359%).</a:t>
            </a:r>
          </a:p>
          <a:p>
            <a:r>
              <a:rPr lang="ro-RO" sz="1100" dirty="0">
                <a:latin typeface="Arial" charset="0"/>
                <a:ea typeface="Arial" charset="0"/>
                <a:cs typeface="Arial" charset="0"/>
              </a:rPr>
              <a:t>                                                              </a:t>
            </a:r>
            <a:r>
              <a:rPr lang="en-GB" sz="1100" dirty="0">
                <a:latin typeface="Arial" charset="0"/>
                <a:ea typeface="Arial" charset="0"/>
                <a:cs typeface="Arial" charset="0"/>
              </a:rPr>
              <a:t>Table 2. Effect of nitrogen and phosphorus doses on grain yield of wheat</a:t>
            </a: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r>
              <a:rPr lang="ro-RO" sz="1100" dirty="0">
                <a:latin typeface="Arial" charset="0"/>
                <a:ea typeface="Arial" charset="0"/>
                <a:cs typeface="Arial" charset="0"/>
              </a:rPr>
              <a:t>                                                                                                                                                                                                                                                                                                      </a:t>
            </a:r>
            <a:r>
              <a:rPr lang="en-GB" sz="1100" dirty="0">
                <a:latin typeface="Arial" charset="0"/>
                <a:ea typeface="Arial" charset="0"/>
                <a:cs typeface="Arial" charset="0"/>
              </a:rPr>
              <a:t>Table 3. Interaction effects of nitrogen and phosphorus doses on grain yield of wheat</a:t>
            </a: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ro-RO" sz="1100" dirty="0">
              <a:latin typeface="Arial" charset="0"/>
              <a:ea typeface="Arial" charset="0"/>
              <a:cs typeface="Arial" charset="0"/>
            </a:endParaRPr>
          </a:p>
          <a:p>
            <a:endParaRPr lang="ro-RO" sz="1100" dirty="0">
              <a:latin typeface="Arial" charset="0"/>
              <a:ea typeface="Arial" charset="0"/>
              <a:cs typeface="Arial" charset="0"/>
            </a:endParaRPr>
          </a:p>
          <a:p>
            <a:endParaRPr lang="ro-RO"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pPr algn="just"/>
            <a:r>
              <a:rPr lang="en-GB" sz="1100" dirty="0">
                <a:latin typeface="Arial" charset="0"/>
                <a:ea typeface="Arial" charset="0"/>
                <a:cs typeface="Arial" charset="0"/>
              </a:rPr>
              <a:t>Agronomic efficiency of nutrients </a:t>
            </a:r>
          </a:p>
          <a:p>
            <a:pPr algn="just"/>
            <a:r>
              <a:rPr lang="en-GB" sz="1100" dirty="0">
                <a:latin typeface="Arial" charset="0"/>
                <a:ea typeface="Arial" charset="0"/>
                <a:cs typeface="Arial" charset="0"/>
              </a:rPr>
              <a:t>Agronomic efficiency (average for 20</a:t>
            </a:r>
            <a:r>
              <a:rPr lang="ro-RO" sz="1100" dirty="0">
                <a:latin typeface="Arial" charset="0"/>
                <a:ea typeface="Arial" charset="0"/>
                <a:cs typeface="Arial" charset="0"/>
              </a:rPr>
              <a:t>20</a:t>
            </a:r>
            <a:r>
              <a:rPr lang="en-GB" sz="1100" dirty="0">
                <a:latin typeface="Arial" charset="0"/>
                <a:ea typeface="Arial" charset="0"/>
                <a:cs typeface="Arial" charset="0"/>
              </a:rPr>
              <a:t>-20</a:t>
            </a:r>
            <a:r>
              <a:rPr lang="ro-RO" sz="1100" dirty="0">
                <a:latin typeface="Arial" charset="0"/>
                <a:ea typeface="Arial" charset="0"/>
                <a:cs typeface="Arial" charset="0"/>
              </a:rPr>
              <a:t>22</a:t>
            </a:r>
            <a:r>
              <a:rPr lang="en-GB" sz="1100" dirty="0">
                <a:latin typeface="Arial" charset="0"/>
                <a:ea typeface="Arial" charset="0"/>
                <a:cs typeface="Arial" charset="0"/>
              </a:rPr>
              <a:t>) as affected by different N and P2O5 doses  and their combination is presented in tables 2 and 3. </a:t>
            </a:r>
          </a:p>
          <a:p>
            <a:pPr algn="just"/>
            <a:r>
              <a:rPr lang="en-GB" sz="1100" dirty="0">
                <a:latin typeface="Arial" charset="0"/>
                <a:ea typeface="Arial" charset="0"/>
                <a:cs typeface="Arial" charset="0"/>
              </a:rPr>
              <a:t>When applying phosphorus fertilizers, the agronomic efficiency of phosphorus use oscillated between 19.9 kg/kg (P160) and 37.5 kg/kg (P40), and when applying nitrogen fertilizers, the agronomic efficiency of nitrogen use oscillated between 19.7 kg/kg ( N160) and 43.0 kg/kg (N40).</a:t>
            </a:r>
          </a:p>
          <a:p>
            <a:pPr algn="just"/>
            <a:r>
              <a:rPr lang="en-GB" sz="1100" dirty="0">
                <a:latin typeface="Arial" charset="0"/>
                <a:ea typeface="Arial" charset="0"/>
                <a:cs typeface="Arial" charset="0"/>
              </a:rPr>
              <a:t>Indirect correlations were recorded between the doses of applied fertilizers and the agronomic efficiency values (figures 1 and 2).</a:t>
            </a:r>
          </a:p>
          <a:p>
            <a:pPr algn="just"/>
            <a:r>
              <a:rPr lang="en-GB" sz="1100" dirty="0">
                <a:latin typeface="Arial" charset="0"/>
                <a:ea typeface="Arial" charset="0"/>
                <a:cs typeface="Arial" charset="0"/>
              </a:rPr>
              <a:t>The agronomic efficiency of the use of phosphorus and nitrogen in the combined application of these fertilizers recorded values between 16.8 kg/kg (P160N160) and 37.7 kg/kg (P40N40).</a:t>
            </a:r>
            <a:endParaRPr lang="ro-RO" sz="1100" dirty="0">
              <a:latin typeface="Arial" charset="0"/>
              <a:ea typeface="Arial" charset="0"/>
              <a:cs typeface="Arial" charset="0"/>
            </a:endParaRPr>
          </a:p>
          <a:p>
            <a:pPr algn="just"/>
            <a:endParaRPr lang="ro-RO" sz="1100" dirty="0">
              <a:latin typeface="Arial" charset="0"/>
              <a:ea typeface="Arial" charset="0"/>
              <a:cs typeface="Arial" charset="0"/>
            </a:endParaRPr>
          </a:p>
          <a:p>
            <a:pPr algn="just"/>
            <a:endParaRPr lang="ro-RO" sz="1100" dirty="0">
              <a:latin typeface="Arial" charset="0"/>
              <a:ea typeface="Arial" charset="0"/>
              <a:cs typeface="Arial" charset="0"/>
            </a:endParaRPr>
          </a:p>
          <a:p>
            <a:pPr algn="just"/>
            <a:endParaRPr lang="en-GB" sz="1100" dirty="0">
              <a:latin typeface="Arial" charset="0"/>
              <a:ea typeface="Arial" charset="0"/>
              <a:cs typeface="Arial" charset="0"/>
            </a:endParaRPr>
          </a:p>
          <a:p>
            <a:pPr algn="just"/>
            <a:endParaRPr lang="en-GB" sz="1100" dirty="0">
              <a:latin typeface="Arial" charset="0"/>
              <a:ea typeface="Arial" charset="0"/>
              <a:cs typeface="Arial" charset="0"/>
            </a:endParaRPr>
          </a:p>
          <a:p>
            <a:pPr algn="just"/>
            <a:endParaRPr lang="en-GB" sz="1100" dirty="0">
              <a:latin typeface="Arial" charset="0"/>
              <a:ea typeface="Arial" charset="0"/>
              <a:cs typeface="Arial" charset="0"/>
            </a:endParaRPr>
          </a:p>
          <a:p>
            <a:pPr algn="just"/>
            <a:endParaRPr lang="en-GB" sz="1100" dirty="0">
              <a:latin typeface="Arial" charset="0"/>
              <a:ea typeface="Arial" charset="0"/>
              <a:cs typeface="Arial" charset="0"/>
            </a:endParaRPr>
          </a:p>
          <a:p>
            <a:pPr algn="just"/>
            <a:endParaRPr lang="en-GB" sz="1100" dirty="0">
              <a:latin typeface="Arial" charset="0"/>
              <a:ea typeface="Arial" charset="0"/>
              <a:cs typeface="Arial" charset="0"/>
            </a:endParaRPr>
          </a:p>
          <a:p>
            <a:pPr algn="just"/>
            <a:endParaRPr lang="en-GB" sz="1100" dirty="0">
              <a:latin typeface="Arial" charset="0"/>
              <a:ea typeface="Arial" charset="0"/>
              <a:cs typeface="Arial" charset="0"/>
            </a:endParaRPr>
          </a:p>
          <a:p>
            <a:pPr algn="just"/>
            <a:endParaRPr lang="ro-RO" sz="1100" dirty="0">
              <a:latin typeface="Arial" charset="0"/>
              <a:ea typeface="Arial" charset="0"/>
              <a:cs typeface="Arial" charset="0"/>
            </a:endParaRPr>
          </a:p>
          <a:p>
            <a:pPr algn="just"/>
            <a:endParaRPr lang="ro-RO" sz="1100" dirty="0">
              <a:latin typeface="Arial" charset="0"/>
              <a:ea typeface="Arial" charset="0"/>
              <a:cs typeface="Arial" charset="0"/>
            </a:endParaRPr>
          </a:p>
          <a:p>
            <a:pPr algn="just"/>
            <a:endParaRPr lang="ro-RO" sz="1100" dirty="0">
              <a:latin typeface="Arial" charset="0"/>
              <a:ea typeface="Arial" charset="0"/>
              <a:cs typeface="Arial" charset="0"/>
            </a:endParaRPr>
          </a:p>
          <a:p>
            <a:pPr algn="just"/>
            <a:endParaRPr lang="en-GB" sz="1100" dirty="0">
              <a:latin typeface="Arial" charset="0"/>
              <a:ea typeface="Arial" charset="0"/>
              <a:cs typeface="Arial" charset="0"/>
            </a:endParaRPr>
          </a:p>
          <a:p>
            <a:pPr algn="just"/>
            <a:endParaRPr lang="en-GB" sz="1100" dirty="0">
              <a:latin typeface="Arial" charset="0"/>
              <a:ea typeface="Arial" charset="0"/>
              <a:cs typeface="Arial" charset="0"/>
            </a:endParaRPr>
          </a:p>
          <a:p>
            <a:pPr algn="just"/>
            <a:endParaRPr lang="en-GB" sz="1100" dirty="0">
              <a:latin typeface="Arial" charset="0"/>
              <a:ea typeface="Arial" charset="0"/>
              <a:cs typeface="Arial" charset="0"/>
            </a:endParaRPr>
          </a:p>
          <a:p>
            <a:pPr algn="just"/>
            <a:endParaRPr lang="en-GB" sz="1100" dirty="0">
              <a:latin typeface="Arial" charset="0"/>
              <a:ea typeface="Arial" charset="0"/>
              <a:cs typeface="Arial" charset="0"/>
            </a:endParaRPr>
          </a:p>
          <a:p>
            <a:pPr algn="just"/>
            <a:endParaRPr lang="en-GB" sz="1100" dirty="0">
              <a:latin typeface="Arial" charset="0"/>
              <a:ea typeface="Arial" charset="0"/>
              <a:cs typeface="Arial" charset="0"/>
            </a:endParaRPr>
          </a:p>
          <a:p>
            <a:pPr algn="just"/>
            <a:endParaRPr lang="en-GB" sz="1100" dirty="0">
              <a:latin typeface="Arial" charset="0"/>
              <a:ea typeface="Arial" charset="0"/>
              <a:cs typeface="Arial" charset="0"/>
            </a:endParaRPr>
          </a:p>
          <a:p>
            <a:pPr algn="just"/>
            <a:endParaRPr lang="en-GB" sz="1100" dirty="0">
              <a:latin typeface="Arial" charset="0"/>
              <a:ea typeface="Arial" charset="0"/>
              <a:cs typeface="Arial" charset="0"/>
            </a:endParaRPr>
          </a:p>
          <a:p>
            <a:pPr algn="just"/>
            <a:endParaRPr lang="en-GB" sz="1100" dirty="0">
              <a:latin typeface="Arial" charset="0"/>
              <a:ea typeface="Arial" charset="0"/>
              <a:cs typeface="Arial" charset="0"/>
            </a:endParaRPr>
          </a:p>
          <a:p>
            <a:pPr algn="just"/>
            <a:endParaRPr lang="en-GB" sz="1100" dirty="0">
              <a:latin typeface="Arial" charset="0"/>
              <a:ea typeface="Arial" charset="0"/>
              <a:cs typeface="Arial" charset="0"/>
            </a:endParaRPr>
          </a:p>
          <a:p>
            <a:pPr algn="just"/>
            <a:endParaRPr lang="en-GB" sz="1100" dirty="0">
              <a:latin typeface="Arial" charset="0"/>
              <a:ea typeface="Arial" charset="0"/>
              <a:cs typeface="Arial" charset="0"/>
            </a:endParaRPr>
          </a:p>
          <a:p>
            <a:pPr algn="just"/>
            <a:r>
              <a:rPr lang="ro-RO" sz="1100" dirty="0">
                <a:latin typeface="Arial" charset="0"/>
                <a:ea typeface="Arial" charset="0"/>
                <a:cs typeface="Arial" charset="0"/>
              </a:rPr>
              <a:t>                                                                                                                          </a:t>
            </a:r>
            <a:r>
              <a:rPr lang="en-GB" sz="1100" dirty="0">
                <a:latin typeface="Arial" charset="0"/>
                <a:ea typeface="Arial" charset="0"/>
                <a:cs typeface="Arial" charset="0"/>
              </a:rPr>
              <a:t>Figure 1. The correlation between doses of phosphorus and Agronomic efficiency (2016-2018)                                                                                           </a:t>
            </a:r>
            <a:r>
              <a:rPr lang="ro-RO" sz="1100" dirty="0">
                <a:latin typeface="Arial" charset="0"/>
                <a:ea typeface="Arial" charset="0"/>
                <a:cs typeface="Arial" charset="0"/>
              </a:rPr>
              <a:t>                                  </a:t>
            </a:r>
            <a:r>
              <a:rPr lang="en-GB" sz="1100" dirty="0">
                <a:latin typeface="Arial" charset="0"/>
                <a:ea typeface="Arial" charset="0"/>
                <a:cs typeface="Arial" charset="0"/>
              </a:rPr>
              <a:t>Figure 2. The correlation between doses of nitrogen and Agronomic efficiency (20</a:t>
            </a:r>
            <a:r>
              <a:rPr lang="ro-RO" sz="1100" dirty="0">
                <a:latin typeface="Arial" charset="0"/>
                <a:ea typeface="Arial" charset="0"/>
                <a:cs typeface="Arial" charset="0"/>
              </a:rPr>
              <a:t>20</a:t>
            </a:r>
            <a:r>
              <a:rPr lang="en-GB" sz="1100" dirty="0">
                <a:latin typeface="Arial" charset="0"/>
                <a:ea typeface="Arial" charset="0"/>
                <a:cs typeface="Arial" charset="0"/>
              </a:rPr>
              <a:t>-20</a:t>
            </a:r>
            <a:r>
              <a:rPr lang="ro-RO" sz="1100" dirty="0">
                <a:latin typeface="Arial" charset="0"/>
                <a:ea typeface="Arial" charset="0"/>
                <a:cs typeface="Arial" charset="0"/>
              </a:rPr>
              <a:t>22</a:t>
            </a:r>
            <a:r>
              <a:rPr lang="en-GB" sz="1100" dirty="0">
                <a:latin typeface="Arial" charset="0"/>
                <a:ea typeface="Arial" charset="0"/>
                <a:cs typeface="Arial" charset="0"/>
              </a:rPr>
              <a:t>)</a:t>
            </a:r>
          </a:p>
          <a:p>
            <a:pPr algn="just"/>
            <a:endParaRPr lang="en-GB" sz="1100" dirty="0">
              <a:latin typeface="Arial" charset="0"/>
              <a:ea typeface="Arial" charset="0"/>
              <a:cs typeface="Arial" charset="0"/>
            </a:endParaRPr>
          </a:p>
          <a:p>
            <a:pPr algn="just"/>
            <a:r>
              <a:rPr lang="en-GB" sz="1100" dirty="0">
                <a:latin typeface="Arial" charset="0"/>
                <a:ea typeface="Arial" charset="0"/>
                <a:cs typeface="Arial" charset="0"/>
              </a:rPr>
              <a:t>The wheat productions obtained in the period 20</a:t>
            </a:r>
            <a:r>
              <a:rPr lang="ro-RO" sz="1100" dirty="0">
                <a:latin typeface="Arial" charset="0"/>
                <a:ea typeface="Arial" charset="0"/>
                <a:cs typeface="Arial" charset="0"/>
              </a:rPr>
              <a:t>20</a:t>
            </a:r>
            <a:r>
              <a:rPr lang="en-GB" sz="1100" dirty="0">
                <a:latin typeface="Arial" charset="0"/>
                <a:ea typeface="Arial" charset="0"/>
                <a:cs typeface="Arial" charset="0"/>
              </a:rPr>
              <a:t>-20</a:t>
            </a:r>
            <a:r>
              <a:rPr lang="ro-RO" sz="1100" dirty="0">
                <a:latin typeface="Arial" charset="0"/>
                <a:ea typeface="Arial" charset="0"/>
                <a:cs typeface="Arial" charset="0"/>
              </a:rPr>
              <a:t>22</a:t>
            </a:r>
            <a:r>
              <a:rPr lang="en-GB" sz="1100" dirty="0">
                <a:latin typeface="Arial" charset="0"/>
                <a:ea typeface="Arial" charset="0"/>
                <a:cs typeface="Arial" charset="0"/>
              </a:rPr>
              <a:t> recorded variations, both as a result of the separate and combined application of doses of nitrogen and phosphorus fertilizers, but also due to climatic conditions. The highest productions were obtained in 20</a:t>
            </a:r>
            <a:r>
              <a:rPr lang="ro-RO" sz="1100" dirty="0">
                <a:latin typeface="Arial" charset="0"/>
                <a:ea typeface="Arial" charset="0"/>
                <a:cs typeface="Arial" charset="0"/>
              </a:rPr>
              <a:t>21</a:t>
            </a:r>
            <a:r>
              <a:rPr lang="en-GB" sz="1100" dirty="0">
                <a:latin typeface="Arial" charset="0"/>
                <a:ea typeface="Arial" charset="0"/>
                <a:cs typeface="Arial" charset="0"/>
              </a:rPr>
              <a:t> compared to those obtained in 20</a:t>
            </a:r>
            <a:r>
              <a:rPr lang="ro-RO" sz="1100" dirty="0">
                <a:latin typeface="Arial" charset="0"/>
                <a:ea typeface="Arial" charset="0"/>
                <a:cs typeface="Arial" charset="0"/>
              </a:rPr>
              <a:t>20</a:t>
            </a:r>
            <a:r>
              <a:rPr lang="en-GB" sz="1100" dirty="0">
                <a:latin typeface="Arial" charset="0"/>
                <a:ea typeface="Arial" charset="0"/>
                <a:cs typeface="Arial" charset="0"/>
              </a:rPr>
              <a:t> and 20</a:t>
            </a:r>
            <a:r>
              <a:rPr lang="ro-RO" sz="1100" dirty="0">
                <a:latin typeface="Arial" charset="0"/>
                <a:ea typeface="Arial" charset="0"/>
                <a:cs typeface="Arial" charset="0"/>
              </a:rPr>
              <a:t>22</a:t>
            </a:r>
            <a:r>
              <a:rPr lang="en-GB" sz="1100" dirty="0">
                <a:latin typeface="Arial" charset="0"/>
                <a:ea typeface="Arial" charset="0"/>
                <a:cs typeface="Arial" charset="0"/>
              </a:rPr>
              <a:t> (excessively rainy years).</a:t>
            </a:r>
          </a:p>
          <a:p>
            <a:pPr algn="just"/>
            <a:r>
              <a:rPr lang="en-GB" sz="1100" dirty="0">
                <a:latin typeface="Arial" charset="0"/>
                <a:ea typeface="Arial" charset="0"/>
                <a:cs typeface="Arial" charset="0"/>
              </a:rPr>
              <a:t>According to </a:t>
            </a:r>
            <a:r>
              <a:rPr lang="en-GB" sz="1100" dirty="0" err="1">
                <a:latin typeface="Arial" charset="0"/>
                <a:ea typeface="Arial" charset="0"/>
                <a:cs typeface="Arial" charset="0"/>
              </a:rPr>
              <a:t>Fosu</a:t>
            </a:r>
            <a:r>
              <a:rPr lang="en-GB" sz="1100" dirty="0">
                <a:latin typeface="Arial" charset="0"/>
                <a:ea typeface="Arial" charset="0"/>
                <a:cs typeface="Arial" charset="0"/>
              </a:rPr>
              <a:t> Mensah and Mensah (2016) excessive rains determine increased N loss through denitrification and leaching, and reduce N uptake, also reduce P uptake as a result of water logging, restricted root respiration and root growth. Similarly, low rains restrict root growth and reduce N and P availability and uptake.</a:t>
            </a:r>
          </a:p>
          <a:p>
            <a:pPr algn="just"/>
            <a:r>
              <a:rPr lang="en-GB" sz="1100" dirty="0">
                <a:latin typeface="Arial" charset="0"/>
                <a:ea typeface="Arial" charset="0"/>
                <a:cs typeface="Arial" charset="0"/>
              </a:rPr>
              <a:t>If we </a:t>
            </a:r>
            <a:r>
              <a:rPr lang="en-GB" sz="1100" dirty="0" err="1">
                <a:latin typeface="Arial" charset="0"/>
                <a:ea typeface="Arial" charset="0"/>
                <a:cs typeface="Arial" charset="0"/>
              </a:rPr>
              <a:t>analyze</a:t>
            </a:r>
            <a:r>
              <a:rPr lang="en-GB" sz="1100" dirty="0">
                <a:latin typeface="Arial" charset="0"/>
                <a:ea typeface="Arial" charset="0"/>
                <a:cs typeface="Arial" charset="0"/>
              </a:rPr>
              <a:t> the average of the period (20</a:t>
            </a:r>
            <a:r>
              <a:rPr lang="ro-RO" sz="1100" dirty="0">
                <a:latin typeface="Arial" charset="0"/>
                <a:ea typeface="Arial" charset="0"/>
                <a:cs typeface="Arial" charset="0"/>
              </a:rPr>
              <a:t>20</a:t>
            </a:r>
            <a:r>
              <a:rPr lang="en-GB" sz="1100" dirty="0">
                <a:latin typeface="Arial" charset="0"/>
                <a:ea typeface="Arial" charset="0"/>
                <a:cs typeface="Arial" charset="0"/>
              </a:rPr>
              <a:t>-20</a:t>
            </a:r>
            <a:r>
              <a:rPr lang="ro-RO" sz="1100" dirty="0">
                <a:latin typeface="Arial" charset="0"/>
                <a:ea typeface="Arial" charset="0"/>
                <a:cs typeface="Arial" charset="0"/>
              </a:rPr>
              <a:t>22</a:t>
            </a:r>
            <a:r>
              <a:rPr lang="en-GB" sz="1100" dirty="0">
                <a:latin typeface="Arial" charset="0"/>
                <a:ea typeface="Arial" charset="0"/>
                <a:cs typeface="Arial" charset="0"/>
              </a:rPr>
              <a:t>), grain production increased significantly due to the effect of phosphorus fertilization (applied separately), the maximum grain production being obtained when applying the dose of 160 kg P2O5/ha. This result is supported by several researchers (</a:t>
            </a:r>
            <a:r>
              <a:rPr lang="en-GB" sz="1100" dirty="0" err="1">
                <a:latin typeface="Arial" charset="0"/>
                <a:ea typeface="Arial" charset="0"/>
                <a:cs typeface="Arial" charset="0"/>
              </a:rPr>
              <a:t>Haileselassie</a:t>
            </a:r>
            <a:r>
              <a:rPr lang="en-GB" sz="1100" dirty="0">
                <a:latin typeface="Arial" charset="0"/>
                <a:ea typeface="Arial" charset="0"/>
                <a:cs typeface="Arial" charset="0"/>
              </a:rPr>
              <a:t> et al., 2014; </a:t>
            </a:r>
            <a:r>
              <a:rPr lang="en-GB" sz="1100" dirty="0" err="1">
                <a:latin typeface="Arial" charset="0"/>
                <a:ea typeface="Arial" charset="0"/>
                <a:cs typeface="Arial" charset="0"/>
              </a:rPr>
              <a:t>Gebreslassie</a:t>
            </a:r>
            <a:r>
              <a:rPr lang="en-GB" sz="1100" dirty="0">
                <a:latin typeface="Arial" charset="0"/>
                <a:ea typeface="Arial" charset="0"/>
                <a:cs typeface="Arial" charset="0"/>
              </a:rPr>
              <a:t> and </a:t>
            </a:r>
            <a:r>
              <a:rPr lang="en-GB" sz="1100" dirty="0" err="1">
                <a:latin typeface="Arial" charset="0"/>
                <a:ea typeface="Arial" charset="0"/>
                <a:cs typeface="Arial" charset="0"/>
              </a:rPr>
              <a:t>Demoz</a:t>
            </a:r>
            <a:r>
              <a:rPr lang="en-GB" sz="1100" dirty="0">
                <a:latin typeface="Arial" charset="0"/>
                <a:ea typeface="Arial" charset="0"/>
                <a:cs typeface="Arial" charset="0"/>
              </a:rPr>
              <a:t>, 2016).</a:t>
            </a:r>
          </a:p>
          <a:p>
            <a:pPr algn="just"/>
            <a:r>
              <a:rPr lang="en-GB" sz="1100" dirty="0">
                <a:latin typeface="Arial" charset="0"/>
                <a:ea typeface="Arial" charset="0"/>
                <a:cs typeface="Arial" charset="0"/>
              </a:rPr>
              <a:t>The optimum doses of P for maximum yield could be due to type of soil. Mehdi et (2007) showed that maximum wheat yield can be obtained by applying phosphorus at the dose of 120 kg P2O5/ha in light textured soil, but </a:t>
            </a:r>
            <a:r>
              <a:rPr lang="en-GB" sz="1100" dirty="0" err="1">
                <a:latin typeface="Arial" charset="0"/>
                <a:ea typeface="Arial" charset="0"/>
                <a:cs typeface="Arial" charset="0"/>
              </a:rPr>
              <a:t>Mihoub</a:t>
            </a:r>
            <a:r>
              <a:rPr lang="en-GB" sz="1100" dirty="0">
                <a:latin typeface="Arial" charset="0"/>
                <a:ea typeface="Arial" charset="0"/>
                <a:cs typeface="Arial" charset="0"/>
              </a:rPr>
              <a:t> and </a:t>
            </a:r>
            <a:r>
              <a:rPr lang="en-GB" sz="1100" dirty="0" err="1">
                <a:latin typeface="Arial" charset="0"/>
                <a:ea typeface="Arial" charset="0"/>
                <a:cs typeface="Arial" charset="0"/>
              </a:rPr>
              <a:t>Boukhalfa-Deraoui</a:t>
            </a:r>
            <a:r>
              <a:rPr lang="en-GB" sz="1100" dirty="0">
                <a:latin typeface="Arial" charset="0"/>
                <a:ea typeface="Arial" charset="0"/>
                <a:cs typeface="Arial" charset="0"/>
              </a:rPr>
              <a:t> (2014) obtained maximum wheat yield in calcareous soils by fertilizer with 90 kg P2O5/ha.</a:t>
            </a:r>
          </a:p>
          <a:p>
            <a:pPr algn="just"/>
            <a:r>
              <a:rPr lang="en-GB" sz="1100" dirty="0">
                <a:latin typeface="Arial" charset="0"/>
                <a:ea typeface="Arial" charset="0"/>
                <a:cs typeface="Arial" charset="0"/>
              </a:rPr>
              <a:t>Grain production also increased significantly due to separate nitrogen fertilization (Table 3). Higher grain yields in response to increased application of nitrogen fertilizer were also reported by </a:t>
            </a:r>
            <a:r>
              <a:rPr lang="en-GB" sz="1100" dirty="0" err="1">
                <a:latin typeface="Arial" charset="0"/>
                <a:ea typeface="Arial" charset="0"/>
                <a:cs typeface="Arial" charset="0"/>
              </a:rPr>
              <a:t>Deac</a:t>
            </a:r>
            <a:r>
              <a:rPr lang="en-GB" sz="1100" dirty="0">
                <a:latin typeface="Arial" charset="0"/>
                <a:ea typeface="Arial" charset="0"/>
                <a:cs typeface="Arial" charset="0"/>
              </a:rPr>
              <a:t> et al., (2017); Haile et al (2012); </a:t>
            </a:r>
            <a:r>
              <a:rPr lang="en-GB" sz="1100" dirty="0" err="1">
                <a:latin typeface="Arial" charset="0"/>
                <a:ea typeface="Arial" charset="0"/>
                <a:cs typeface="Arial" charset="0"/>
              </a:rPr>
              <a:t>Haileselassie</a:t>
            </a:r>
            <a:r>
              <a:rPr lang="en-GB" sz="1100" dirty="0">
                <a:latin typeface="Arial" charset="0"/>
                <a:ea typeface="Arial" charset="0"/>
                <a:cs typeface="Arial" charset="0"/>
              </a:rPr>
              <a:t> et al. (2014).</a:t>
            </a:r>
          </a:p>
          <a:p>
            <a:pPr algn="just"/>
            <a:r>
              <a:rPr lang="en-GB" sz="1100" dirty="0">
                <a:latin typeface="Arial" charset="0"/>
                <a:ea typeface="Arial" charset="0"/>
                <a:cs typeface="Arial" charset="0"/>
              </a:rPr>
              <a:t>In the present study, the highest average production when applying nitrogen fertilizers was obtained when applying a dose of 160 kg N/ha.</a:t>
            </a:r>
          </a:p>
          <a:p>
            <a:pPr algn="just"/>
            <a:r>
              <a:rPr lang="en-GB" sz="1100" dirty="0" err="1">
                <a:latin typeface="Arial" charset="0"/>
                <a:ea typeface="Arial" charset="0"/>
                <a:cs typeface="Arial" charset="0"/>
              </a:rPr>
              <a:t>Litke</a:t>
            </a:r>
            <a:r>
              <a:rPr lang="en-GB" sz="1100" dirty="0">
                <a:latin typeface="Arial" charset="0"/>
                <a:ea typeface="Arial" charset="0"/>
                <a:cs typeface="Arial" charset="0"/>
              </a:rPr>
              <a:t> et al. (2018) reported obtaining a maximum production when applying a dose of 180 N kg/ha, and </a:t>
            </a:r>
            <a:r>
              <a:rPr lang="en-GB" sz="1100" dirty="0" err="1">
                <a:latin typeface="Arial" charset="0"/>
                <a:ea typeface="Arial" charset="0"/>
                <a:cs typeface="Arial" charset="0"/>
              </a:rPr>
              <a:t>Mocanu</a:t>
            </a:r>
            <a:r>
              <a:rPr lang="en-GB" sz="1100" dirty="0">
                <a:latin typeface="Arial" charset="0"/>
                <a:ea typeface="Arial" charset="0"/>
                <a:cs typeface="Arial" charset="0"/>
              </a:rPr>
              <a:t> et al., (2012) when applying a dose of 200 kg N/ha. In contrast to these results, </a:t>
            </a:r>
            <a:r>
              <a:rPr lang="en-GB" sz="1100" dirty="0" err="1">
                <a:latin typeface="Arial" charset="0"/>
                <a:ea typeface="Arial" charset="0"/>
                <a:cs typeface="Arial" charset="0"/>
              </a:rPr>
              <a:t>Haileselassie</a:t>
            </a:r>
            <a:r>
              <a:rPr lang="en-GB" sz="1100" dirty="0">
                <a:latin typeface="Arial" charset="0"/>
                <a:ea typeface="Arial" charset="0"/>
                <a:cs typeface="Arial" charset="0"/>
              </a:rPr>
              <a:t> et al., (2014) and </a:t>
            </a:r>
            <a:r>
              <a:rPr lang="en-GB" sz="1100" dirty="0" err="1">
                <a:latin typeface="Arial" charset="0"/>
                <a:ea typeface="Arial" charset="0"/>
                <a:cs typeface="Arial" charset="0"/>
              </a:rPr>
              <a:t>Beyenesh</a:t>
            </a:r>
            <a:r>
              <a:rPr lang="en-GB" sz="1100" dirty="0">
                <a:latin typeface="Arial" charset="0"/>
                <a:ea typeface="Arial" charset="0"/>
                <a:cs typeface="Arial" charset="0"/>
              </a:rPr>
              <a:t> et al (2017) reported that low doses of nitrogen (46 kg N/ha and 69 kg N/ha, respectively) were  optimum  for maximum grain yield. </a:t>
            </a:r>
          </a:p>
          <a:p>
            <a:pPr algn="just"/>
            <a:r>
              <a:rPr lang="en-GB" sz="1100" dirty="0">
                <a:latin typeface="Arial" charset="0"/>
                <a:ea typeface="Arial" charset="0"/>
                <a:cs typeface="Arial" charset="0"/>
              </a:rPr>
              <a:t>This means that crop response to nitrogen fertilizer application may vary from site to site due to different conditions, mainly rainfall and soil fertility (Al-</a:t>
            </a:r>
            <a:r>
              <a:rPr lang="en-GB" sz="1100" dirty="0" err="1">
                <a:latin typeface="Arial" charset="0"/>
                <a:ea typeface="Arial" charset="0"/>
                <a:cs typeface="Arial" charset="0"/>
              </a:rPr>
              <a:t>Kaisi</a:t>
            </a:r>
            <a:r>
              <a:rPr lang="en-GB" sz="1100" dirty="0">
                <a:latin typeface="Arial" charset="0"/>
                <a:ea typeface="Arial" charset="0"/>
                <a:cs typeface="Arial" charset="0"/>
              </a:rPr>
              <a:t> and Yin 2003).</a:t>
            </a:r>
          </a:p>
          <a:p>
            <a:pPr algn="just"/>
            <a:r>
              <a:rPr lang="en-GB" sz="1100" dirty="0">
                <a:latin typeface="Arial" charset="0"/>
                <a:ea typeface="Arial" charset="0"/>
                <a:cs typeface="Arial" charset="0"/>
              </a:rPr>
              <a:t>The combined application of N and P2O5 fertilizers had a highly significant influence of wheat yield. </a:t>
            </a:r>
            <a:r>
              <a:rPr lang="en-GB" sz="1100" dirty="0" err="1">
                <a:latin typeface="Arial" charset="0"/>
                <a:ea typeface="Arial" charset="0"/>
                <a:cs typeface="Arial" charset="0"/>
              </a:rPr>
              <a:t>Rezultate</a:t>
            </a:r>
            <a:r>
              <a:rPr lang="en-GB" sz="1100" dirty="0">
                <a:latin typeface="Arial" charset="0"/>
                <a:ea typeface="Arial" charset="0"/>
                <a:cs typeface="Arial" charset="0"/>
              </a:rPr>
              <a:t> </a:t>
            </a:r>
            <a:r>
              <a:rPr lang="en-GB" sz="1100" dirty="0" err="1">
                <a:latin typeface="Arial" charset="0"/>
                <a:ea typeface="Arial" charset="0"/>
                <a:cs typeface="Arial" charset="0"/>
              </a:rPr>
              <a:t>similare</a:t>
            </a:r>
            <a:r>
              <a:rPr lang="en-GB" sz="1100" dirty="0">
                <a:latin typeface="Arial" charset="0"/>
                <a:ea typeface="Arial" charset="0"/>
                <a:cs typeface="Arial" charset="0"/>
              </a:rPr>
              <a:t> au </a:t>
            </a:r>
            <a:r>
              <a:rPr lang="en-GB" sz="1100" dirty="0" err="1">
                <a:latin typeface="Arial" charset="0"/>
                <a:ea typeface="Arial" charset="0"/>
                <a:cs typeface="Arial" charset="0"/>
              </a:rPr>
              <a:t>fost</a:t>
            </a:r>
            <a:r>
              <a:rPr lang="en-GB" sz="1100" dirty="0">
                <a:latin typeface="Arial" charset="0"/>
                <a:ea typeface="Arial" charset="0"/>
                <a:cs typeface="Arial" charset="0"/>
              </a:rPr>
              <a:t> </a:t>
            </a:r>
            <a:r>
              <a:rPr lang="en-GB" sz="1100" dirty="0" err="1">
                <a:latin typeface="Arial" charset="0"/>
                <a:ea typeface="Arial" charset="0"/>
                <a:cs typeface="Arial" charset="0"/>
              </a:rPr>
              <a:t>raportate</a:t>
            </a:r>
            <a:r>
              <a:rPr lang="en-GB" sz="1100" dirty="0">
                <a:latin typeface="Arial" charset="0"/>
                <a:ea typeface="Arial" charset="0"/>
                <a:cs typeface="Arial" charset="0"/>
              </a:rPr>
              <a:t> de  </a:t>
            </a:r>
            <a:r>
              <a:rPr lang="en-GB" sz="1100" dirty="0" err="1">
                <a:latin typeface="Arial" charset="0"/>
                <a:ea typeface="Arial" charset="0"/>
                <a:cs typeface="Arial" charset="0"/>
              </a:rPr>
              <a:t>Deac</a:t>
            </a:r>
            <a:r>
              <a:rPr lang="en-GB" sz="1100" dirty="0">
                <a:latin typeface="Arial" charset="0"/>
                <a:ea typeface="Arial" charset="0"/>
                <a:cs typeface="Arial" charset="0"/>
              </a:rPr>
              <a:t> et al. (2020); </a:t>
            </a:r>
            <a:r>
              <a:rPr lang="en-GB" sz="1100" dirty="0" err="1">
                <a:latin typeface="Arial" charset="0"/>
                <a:ea typeface="Arial" charset="0"/>
                <a:cs typeface="Arial" charset="0"/>
              </a:rPr>
              <a:t>Lupu</a:t>
            </a:r>
            <a:r>
              <a:rPr lang="en-GB" sz="1100" dirty="0">
                <a:latin typeface="Arial" charset="0"/>
                <a:ea typeface="Arial" charset="0"/>
                <a:cs typeface="Arial" charset="0"/>
              </a:rPr>
              <a:t> et al. ( 2014; 2020), </a:t>
            </a:r>
            <a:r>
              <a:rPr lang="en-GB" sz="1100" dirty="0" err="1">
                <a:latin typeface="Arial" charset="0"/>
                <a:ea typeface="Arial" charset="0"/>
                <a:cs typeface="Arial" charset="0"/>
              </a:rPr>
              <a:t>Mocanu</a:t>
            </a:r>
            <a:r>
              <a:rPr lang="en-GB" sz="1100" dirty="0">
                <a:latin typeface="Arial" charset="0"/>
                <a:ea typeface="Arial" charset="0"/>
                <a:cs typeface="Arial" charset="0"/>
              </a:rPr>
              <a:t> et al. (2012); </a:t>
            </a:r>
            <a:r>
              <a:rPr lang="en-GB" sz="1100" dirty="0" err="1">
                <a:latin typeface="Arial" charset="0"/>
                <a:ea typeface="Arial" charset="0"/>
                <a:cs typeface="Arial" charset="0"/>
              </a:rPr>
              <a:t>Yoseph</a:t>
            </a:r>
            <a:r>
              <a:rPr lang="en-GB" sz="1100" dirty="0">
                <a:latin typeface="Arial" charset="0"/>
                <a:ea typeface="Arial" charset="0"/>
                <a:cs typeface="Arial" charset="0"/>
              </a:rPr>
              <a:t> et al (2021).</a:t>
            </a:r>
          </a:p>
          <a:p>
            <a:pPr algn="just"/>
            <a:r>
              <a:rPr lang="en-GB" sz="1100" dirty="0">
                <a:latin typeface="Arial" charset="0"/>
                <a:ea typeface="Arial" charset="0"/>
                <a:cs typeface="Arial" charset="0"/>
              </a:rPr>
              <a:t>In this study, the maximum grain production (2016-2018 average) was recorded at the combined application of 160 kg P2O5/ha + 120 kg N/ha (70.2 q/ha), being closely followed by the production obtained by the combined application of 160 kg P2O5/ha + 160 kg N/ha (69.1 q/ha).</a:t>
            </a:r>
          </a:p>
          <a:p>
            <a:pPr algn="just"/>
            <a:r>
              <a:rPr lang="en-GB" sz="1100" dirty="0" err="1">
                <a:latin typeface="Arial" charset="0"/>
                <a:ea typeface="Arial" charset="0"/>
                <a:cs typeface="Arial" charset="0"/>
              </a:rPr>
              <a:t>Mocanu</a:t>
            </a:r>
            <a:r>
              <a:rPr lang="en-GB" sz="1100" dirty="0">
                <a:latin typeface="Arial" charset="0"/>
                <a:ea typeface="Arial" charset="0"/>
                <a:cs typeface="Arial" charset="0"/>
              </a:rPr>
              <a:t> et al. (2012) reported a maximum production on both the P120N200 and the P80N200 </a:t>
            </a:r>
            <a:r>
              <a:rPr lang="en-GB" sz="1100" dirty="0" err="1">
                <a:latin typeface="Arial" charset="0"/>
                <a:ea typeface="Arial" charset="0"/>
                <a:cs typeface="Arial" charset="0"/>
              </a:rPr>
              <a:t>agrofunds</a:t>
            </a:r>
            <a:r>
              <a:rPr lang="en-GB" sz="1100" dirty="0">
                <a:latin typeface="Arial" charset="0"/>
                <a:ea typeface="Arial" charset="0"/>
                <a:cs typeface="Arial" charset="0"/>
              </a:rPr>
              <a:t> on the cambic </a:t>
            </a:r>
            <a:r>
              <a:rPr lang="en-GB" sz="1100" dirty="0" err="1">
                <a:latin typeface="Arial" charset="0"/>
                <a:ea typeface="Arial" charset="0"/>
                <a:cs typeface="Arial" charset="0"/>
              </a:rPr>
              <a:t>bathycalcaric</a:t>
            </a:r>
            <a:r>
              <a:rPr lang="en-GB" sz="1100" dirty="0">
                <a:latin typeface="Arial" charset="0"/>
                <a:ea typeface="Arial" charset="0"/>
                <a:cs typeface="Arial" charset="0"/>
              </a:rPr>
              <a:t> chernozem soil from ARDS Caracal, and </a:t>
            </a:r>
            <a:r>
              <a:rPr lang="en-GB" sz="1100" dirty="0" err="1">
                <a:latin typeface="Arial" charset="0"/>
                <a:ea typeface="Arial" charset="0"/>
                <a:cs typeface="Arial" charset="0"/>
              </a:rPr>
              <a:t>Lupu</a:t>
            </a:r>
            <a:r>
              <a:rPr lang="en-GB" sz="1100" dirty="0">
                <a:latin typeface="Arial" charset="0"/>
                <a:ea typeface="Arial" charset="0"/>
                <a:cs typeface="Arial" charset="0"/>
              </a:rPr>
              <a:t> et al (2014; 2020) reported obtaining the maximum production on a P160N160 </a:t>
            </a:r>
            <a:r>
              <a:rPr lang="en-GB" sz="1100" dirty="0" err="1">
                <a:latin typeface="Arial" charset="0"/>
                <a:ea typeface="Arial" charset="0"/>
                <a:cs typeface="Arial" charset="0"/>
              </a:rPr>
              <a:t>agrofund</a:t>
            </a:r>
            <a:r>
              <a:rPr lang="en-GB" sz="1100" dirty="0">
                <a:latin typeface="Arial" charset="0"/>
                <a:ea typeface="Arial" charset="0"/>
                <a:cs typeface="Arial" charset="0"/>
              </a:rPr>
              <a:t> on the cambic </a:t>
            </a:r>
            <a:r>
              <a:rPr lang="en-GB" sz="1100" dirty="0" err="1">
                <a:latin typeface="Arial" charset="0"/>
                <a:ea typeface="Arial" charset="0"/>
                <a:cs typeface="Arial" charset="0"/>
              </a:rPr>
              <a:t>phaeozom</a:t>
            </a:r>
            <a:r>
              <a:rPr lang="en-GB" sz="1100" dirty="0">
                <a:latin typeface="Arial" charset="0"/>
                <a:ea typeface="Arial" charset="0"/>
                <a:cs typeface="Arial" charset="0"/>
              </a:rPr>
              <a:t> soil of at ARDS </a:t>
            </a:r>
            <a:r>
              <a:rPr lang="en-GB" sz="1100" dirty="0" err="1">
                <a:latin typeface="Arial" charset="0"/>
                <a:ea typeface="Arial" charset="0"/>
                <a:cs typeface="Arial" charset="0"/>
              </a:rPr>
              <a:t>Secuieni</a:t>
            </a:r>
            <a:r>
              <a:rPr lang="en-GB" sz="1100" dirty="0">
                <a:latin typeface="Arial" charset="0"/>
                <a:ea typeface="Arial" charset="0"/>
                <a:cs typeface="Arial" charset="0"/>
              </a:rPr>
              <a:t>. In contrary, </a:t>
            </a:r>
            <a:r>
              <a:rPr lang="en-GB" sz="1100" dirty="0" err="1">
                <a:latin typeface="Arial" charset="0"/>
                <a:ea typeface="Arial" charset="0"/>
                <a:cs typeface="Arial" charset="0"/>
              </a:rPr>
              <a:t>Haileselassie</a:t>
            </a:r>
            <a:r>
              <a:rPr lang="en-GB" sz="1100" dirty="0">
                <a:latin typeface="Arial" charset="0"/>
                <a:ea typeface="Arial" charset="0"/>
                <a:cs typeface="Arial" charset="0"/>
              </a:rPr>
              <a:t> et al., (2014) showed non-significant interaction effect of nitrogen and phosphorus on wheat yield on the sandy soils of </a:t>
            </a:r>
            <a:r>
              <a:rPr lang="en-GB" sz="1100" dirty="0" err="1">
                <a:latin typeface="Arial" charset="0"/>
                <a:ea typeface="Arial" charset="0"/>
                <a:cs typeface="Arial" charset="0"/>
              </a:rPr>
              <a:t>Hawzen</a:t>
            </a:r>
            <a:r>
              <a:rPr lang="en-GB" sz="1100" dirty="0">
                <a:latin typeface="Arial" charset="0"/>
                <a:ea typeface="Arial" charset="0"/>
                <a:cs typeface="Arial" charset="0"/>
              </a:rPr>
              <a:t> district .</a:t>
            </a:r>
          </a:p>
          <a:p>
            <a:pPr algn="just"/>
            <a:r>
              <a:rPr lang="en-GB" sz="1100" dirty="0">
                <a:latin typeface="Arial" charset="0"/>
                <a:ea typeface="Arial" charset="0"/>
                <a:cs typeface="Arial" charset="0"/>
              </a:rPr>
              <a:t>These results demonstrate that soil fertility and location can be essential factors in achieving wheat harvests.</a:t>
            </a:r>
          </a:p>
          <a:p>
            <a:pPr algn="just"/>
            <a:r>
              <a:rPr lang="en-GB" sz="1100" dirty="0" err="1">
                <a:latin typeface="Arial" charset="0"/>
                <a:ea typeface="Arial" charset="0"/>
                <a:cs typeface="Arial" charset="0"/>
              </a:rPr>
              <a:t>Effcient</a:t>
            </a:r>
            <a:r>
              <a:rPr lang="en-GB" sz="1100" dirty="0">
                <a:latin typeface="Arial" charset="0"/>
                <a:ea typeface="Arial" charset="0"/>
                <a:cs typeface="Arial" charset="0"/>
              </a:rPr>
              <a:t> management of N and P fertilization is important to obtain maximum economic benefit, minimizing nutrient losses and long-term environmental quality.  </a:t>
            </a:r>
          </a:p>
          <a:p>
            <a:pPr algn="just"/>
            <a:r>
              <a:rPr lang="en-GB" sz="1100" dirty="0">
                <a:latin typeface="Arial" charset="0"/>
                <a:ea typeface="Arial" charset="0"/>
                <a:cs typeface="Arial" charset="0"/>
              </a:rPr>
              <a:t>Production growth and agronomic efficiency are basic elements, with a determining role in setting doses and in assessing the economic efficiency of fertilizer application.</a:t>
            </a:r>
          </a:p>
          <a:p>
            <a:pPr algn="just"/>
            <a:r>
              <a:rPr lang="en-GB" sz="1100" dirty="0">
                <a:latin typeface="Arial" charset="0"/>
                <a:ea typeface="Arial" charset="0"/>
                <a:cs typeface="Arial" charset="0"/>
              </a:rPr>
              <a:t>In this study, the highest agronomic efficiency in the separate application of fertilizers was obtained when applying the dose of 40 kg N/ha (42.9 kg/kg N applied), or when applying the dose of 40 kg P2O5/ha (37.5 kg/kg P applied). In the case of the combined application of nitrogen and phosphorus fertilizers, the highest agronomic efficiency was recorded when applying 40 kg P2O5/ha + 40 kg N/ha (37.6 kg/kg P +N applied).</a:t>
            </a:r>
          </a:p>
          <a:p>
            <a:pPr algn="just"/>
            <a:r>
              <a:rPr lang="en-GB" sz="1100" dirty="0">
                <a:latin typeface="Arial" charset="0"/>
                <a:ea typeface="Arial" charset="0"/>
                <a:cs typeface="Arial" charset="0"/>
              </a:rPr>
              <a:t>The results indicated higher agronomic </a:t>
            </a:r>
            <a:r>
              <a:rPr lang="en-GB" sz="1100" dirty="0" err="1">
                <a:latin typeface="Arial" charset="0"/>
                <a:ea typeface="Arial" charset="0"/>
                <a:cs typeface="Arial" charset="0"/>
              </a:rPr>
              <a:t>efficieny</a:t>
            </a:r>
            <a:r>
              <a:rPr lang="en-GB" sz="1100" dirty="0">
                <a:latin typeface="Arial" charset="0"/>
                <a:ea typeface="Arial" charset="0"/>
                <a:cs typeface="Arial" charset="0"/>
              </a:rPr>
              <a:t> of nitrogen and phosphorus at lower doses of application (alone or in combination), which is in agreement with previous results reported by other researchers (</a:t>
            </a:r>
            <a:r>
              <a:rPr lang="en-GB" sz="1100" dirty="0" err="1">
                <a:latin typeface="Arial" charset="0"/>
                <a:ea typeface="Arial" charset="0"/>
                <a:cs typeface="Arial" charset="0"/>
              </a:rPr>
              <a:t>Lupu</a:t>
            </a:r>
            <a:r>
              <a:rPr lang="en-GB" sz="1100" dirty="0">
                <a:latin typeface="Arial" charset="0"/>
                <a:ea typeface="Arial" charset="0"/>
                <a:cs typeface="Arial" charset="0"/>
              </a:rPr>
              <a:t> et al., 2020,) and also confirmed some previous views that the Agronomic efficiency declined with increasing  fertilizer application doses (</a:t>
            </a:r>
            <a:r>
              <a:rPr lang="en-GB" sz="1100" dirty="0" err="1">
                <a:latin typeface="Arial" charset="0"/>
                <a:ea typeface="Arial" charset="0"/>
                <a:cs typeface="Arial" charset="0"/>
              </a:rPr>
              <a:t>Alincăi</a:t>
            </a:r>
            <a:r>
              <a:rPr lang="en-GB" sz="1100" dirty="0">
                <a:latin typeface="Arial" charset="0"/>
                <a:ea typeface="Arial" charset="0"/>
                <a:cs typeface="Arial" charset="0"/>
              </a:rPr>
              <a:t> et al., 2013, </a:t>
            </a:r>
            <a:r>
              <a:rPr lang="en-GB" sz="1100" dirty="0" err="1">
                <a:latin typeface="Arial" charset="0"/>
                <a:ea typeface="Arial" charset="0"/>
                <a:cs typeface="Arial" charset="0"/>
              </a:rPr>
              <a:t>Lupu</a:t>
            </a:r>
            <a:r>
              <a:rPr lang="en-GB" sz="1100" dirty="0">
                <a:latin typeface="Arial" charset="0"/>
                <a:ea typeface="Arial" charset="0"/>
                <a:cs typeface="Arial" charset="0"/>
              </a:rPr>
              <a:t> et al., 2014.) </a:t>
            </a:r>
          </a:p>
          <a:p>
            <a:pPr algn="just"/>
            <a:r>
              <a:rPr lang="en-GB" sz="1100" dirty="0">
                <a:latin typeface="Arial" charset="0"/>
                <a:ea typeface="Arial" charset="0"/>
                <a:cs typeface="Arial" charset="0"/>
              </a:rPr>
              <a:t>According to Dobermann (2007), Agronomic efficiency (AE) for cereals crops range from 15 to 30 kg grain produced per kg of applied N, and from 15 to 40 kg grain produced per kg of applied P. The values indicate the best nutrient management. Thus, the maxim agronomic N or P efficiency obtained in this study can be considered as good.</a:t>
            </a:r>
          </a:p>
          <a:p>
            <a:pPr algn="just"/>
            <a:r>
              <a:rPr lang="en-GB" sz="1100" dirty="0">
                <a:latin typeface="Arial" charset="0"/>
                <a:ea typeface="Arial" charset="0"/>
                <a:cs typeface="Arial" charset="0"/>
              </a:rPr>
              <a:t>In other studies with long-term experiences from various areas in Romania, it was found that on the cambic </a:t>
            </a:r>
            <a:r>
              <a:rPr lang="en-GB" sz="1100" dirty="0" err="1">
                <a:latin typeface="Arial" charset="0"/>
                <a:ea typeface="Arial" charset="0"/>
                <a:cs typeface="Arial" charset="0"/>
              </a:rPr>
              <a:t>phaeozoum</a:t>
            </a:r>
            <a:r>
              <a:rPr lang="en-GB" sz="1100" dirty="0">
                <a:latin typeface="Arial" charset="0"/>
                <a:ea typeface="Arial" charset="0"/>
                <a:cs typeface="Arial" charset="0"/>
              </a:rPr>
              <a:t> from </a:t>
            </a:r>
            <a:r>
              <a:rPr lang="en-GB" sz="1100" dirty="0" err="1">
                <a:latin typeface="Arial" charset="0"/>
                <a:ea typeface="Arial" charset="0"/>
                <a:cs typeface="Arial" charset="0"/>
              </a:rPr>
              <a:t>Fundulea</a:t>
            </a:r>
            <a:r>
              <a:rPr lang="en-GB" sz="1100" dirty="0">
                <a:latin typeface="Arial" charset="0"/>
                <a:ea typeface="Arial" charset="0"/>
                <a:cs typeface="Arial" charset="0"/>
              </a:rPr>
              <a:t> and on the </a:t>
            </a:r>
            <a:r>
              <a:rPr lang="en-GB" sz="1100" dirty="0" err="1">
                <a:latin typeface="Arial" charset="0"/>
                <a:ea typeface="Arial" charset="0"/>
                <a:cs typeface="Arial" charset="0"/>
              </a:rPr>
              <a:t>luvosol</a:t>
            </a:r>
            <a:r>
              <a:rPr lang="en-GB" sz="1100" dirty="0">
                <a:latin typeface="Arial" charset="0"/>
                <a:ea typeface="Arial" charset="0"/>
                <a:cs typeface="Arial" charset="0"/>
              </a:rPr>
              <a:t> from Șimnic, the economically optimal doses were higher, respectively 120 kg N/ha + 80 kg P2O5/ha , and on the </a:t>
            </a:r>
            <a:r>
              <a:rPr lang="en-GB" sz="1100" dirty="0" err="1">
                <a:latin typeface="Arial" charset="0"/>
                <a:ea typeface="Arial" charset="0"/>
                <a:cs typeface="Arial" charset="0"/>
              </a:rPr>
              <a:t>psammosol</a:t>
            </a:r>
            <a:r>
              <a:rPr lang="en-GB" sz="1100" dirty="0">
                <a:latin typeface="Arial" charset="0"/>
                <a:ea typeface="Arial" charset="0"/>
                <a:cs typeface="Arial" charset="0"/>
              </a:rPr>
              <a:t> from </a:t>
            </a:r>
            <a:r>
              <a:rPr lang="en-GB" sz="1100" dirty="0" err="1">
                <a:latin typeface="Arial" charset="0"/>
                <a:ea typeface="Arial" charset="0"/>
                <a:cs typeface="Arial" charset="0"/>
              </a:rPr>
              <a:t>Dăbuleni</a:t>
            </a:r>
            <a:r>
              <a:rPr lang="en-GB" sz="1100" dirty="0">
                <a:latin typeface="Arial" charset="0"/>
                <a:ea typeface="Arial" charset="0"/>
                <a:cs typeface="Arial" charset="0"/>
              </a:rPr>
              <a:t> of 170 kg N/ha + 70 kg P2O5/ha (</a:t>
            </a:r>
            <a:r>
              <a:rPr lang="en-GB" sz="1100" dirty="0" err="1">
                <a:latin typeface="Arial" charset="0"/>
                <a:ea typeface="Arial" charset="0"/>
                <a:cs typeface="Arial" charset="0"/>
              </a:rPr>
              <a:t>Burlacu</a:t>
            </a:r>
            <a:r>
              <a:rPr lang="en-GB" sz="1100" dirty="0">
                <a:latin typeface="Arial" charset="0"/>
                <a:ea typeface="Arial" charset="0"/>
                <a:cs typeface="Arial" charset="0"/>
              </a:rPr>
              <a:t> et al., 2007; </a:t>
            </a:r>
            <a:r>
              <a:rPr lang="en-GB" sz="1100" dirty="0" err="1">
                <a:latin typeface="Arial" charset="0"/>
                <a:ea typeface="Arial" charset="0"/>
                <a:cs typeface="Arial" charset="0"/>
              </a:rPr>
              <a:t>Nicolescu</a:t>
            </a:r>
            <a:r>
              <a:rPr lang="en-GB" sz="1100" dirty="0">
                <a:latin typeface="Arial" charset="0"/>
                <a:ea typeface="Arial" charset="0"/>
                <a:cs typeface="Arial" charset="0"/>
              </a:rPr>
              <a:t>, 2005).</a:t>
            </a:r>
          </a:p>
          <a:p>
            <a:pPr algn="just"/>
            <a:endParaRPr lang="en-GB" sz="1100" dirty="0">
              <a:latin typeface="Arial" charset="0"/>
              <a:ea typeface="Arial" charset="0"/>
              <a:cs typeface="Arial" charset="0"/>
            </a:endParaRPr>
          </a:p>
        </p:txBody>
      </p:sp>
      <p:cxnSp>
        <p:nvCxnSpPr>
          <p:cNvPr id="24" name="Straight Connector 23"/>
          <p:cNvCxnSpPr/>
          <p:nvPr/>
        </p:nvCxnSpPr>
        <p:spPr>
          <a:xfrm>
            <a:off x="2567" y="5316670"/>
            <a:ext cx="28797858" cy="0"/>
          </a:xfrm>
          <a:prstGeom prst="line">
            <a:avLst/>
          </a:prstGeom>
          <a:ln w="1270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2567" y="5442262"/>
            <a:ext cx="28797858" cy="0"/>
          </a:xfrm>
          <a:prstGeom prst="line">
            <a:avLst/>
          </a:prstGeom>
          <a:ln w="127000">
            <a:solidFill>
              <a:srgbClr val="0070C0"/>
            </a:solidFill>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491132" y="41005531"/>
            <a:ext cx="27818159" cy="1077218"/>
          </a:xfrm>
          <a:prstGeom prst="rect">
            <a:avLst/>
          </a:prstGeom>
          <a:noFill/>
        </p:spPr>
        <p:txBody>
          <a:bodyPr wrap="square" rtlCol="0">
            <a:spAutoFit/>
          </a:bodyPr>
          <a:lstStyle/>
          <a:p>
            <a:pPr algn="just"/>
            <a:r>
              <a:rPr lang="en-US" sz="3200" b="1" dirty="0">
                <a:latin typeface="Arial" charset="0"/>
                <a:cs typeface="Arial" charset="0"/>
              </a:rPr>
              <a:t>ACKNOWLEDGEMENTS</a:t>
            </a:r>
            <a:endParaRPr lang="ro-RO" sz="3200" b="1" dirty="0">
              <a:latin typeface="Arial" charset="0"/>
              <a:cs typeface="Arial" charset="0"/>
            </a:endParaRPr>
          </a:p>
          <a:p>
            <a:pPr algn="just"/>
            <a:r>
              <a:rPr lang="en-GB" sz="3200" b="1" noProof="1">
                <a:latin typeface="Arial" charset="0"/>
                <a:cs typeface="Arial" charset="0"/>
              </a:rPr>
              <a:t>The research leading to these results has received funding from ARDS Simnic-CRAIOVA. The authors have not stated any conflicts of interest.</a:t>
            </a:r>
            <a:endParaRPr lang="ro-RO" sz="3200" b="1" noProof="1">
              <a:latin typeface="Arial" charset="0"/>
              <a:cs typeface="Arial" charset="0"/>
            </a:endParaRPr>
          </a:p>
        </p:txBody>
      </p:sp>
      <p:sp>
        <p:nvSpPr>
          <p:cNvPr id="12" name="TextBox 11"/>
          <p:cNvSpPr txBox="1"/>
          <p:nvPr/>
        </p:nvSpPr>
        <p:spPr>
          <a:xfrm>
            <a:off x="5860932" y="982059"/>
            <a:ext cx="16769964" cy="4762714"/>
          </a:xfrm>
          <a:prstGeom prst="rect">
            <a:avLst/>
          </a:prstGeom>
          <a:noFill/>
        </p:spPr>
        <p:txBody>
          <a:bodyPr wrap="square" rtlCol="0">
            <a:spAutoFit/>
          </a:bodyPr>
          <a:lstStyle/>
          <a:p>
            <a:pPr algn="ctr"/>
            <a:r>
              <a:rPr lang="ro-RO" sz="8000" b="1" dirty="0">
                <a:latin typeface="Arial Black" panose="020B0A04020102020204" pitchFamily="34" charset="0"/>
              </a:rPr>
              <a:t>CONFERINȚA NAȚIONALĂ </a:t>
            </a:r>
            <a:r>
              <a:rPr lang="en-US" sz="8000" b="1" dirty="0">
                <a:latin typeface="Arial Black" panose="020B0A04020102020204" pitchFamily="34" charset="0"/>
              </a:rPr>
              <a:t>“</a:t>
            </a:r>
            <a:r>
              <a:rPr lang="ro-RO" sz="8000" b="1" dirty="0">
                <a:latin typeface="Arial Black" panose="020B0A04020102020204" pitchFamily="34" charset="0"/>
              </a:rPr>
              <a:t>ANIVERSAREA</a:t>
            </a:r>
            <a:r>
              <a:rPr lang="en-US" sz="8000" b="1" dirty="0">
                <a:latin typeface="Arial Black" panose="020B0A04020102020204" pitchFamily="34" charset="0"/>
              </a:rPr>
              <a:t> ICAR”</a:t>
            </a:r>
          </a:p>
          <a:p>
            <a:pPr algn="ctr"/>
            <a:r>
              <a:rPr lang="en-US" sz="8000" b="1" dirty="0">
                <a:latin typeface="Arial Black" panose="020B0A04020102020204" pitchFamily="34" charset="0"/>
              </a:rPr>
              <a:t>Edi</a:t>
            </a:r>
            <a:r>
              <a:rPr lang="ro-RO" sz="8000" b="1" dirty="0" err="1">
                <a:latin typeface="Arial Black" panose="020B0A04020102020204" pitchFamily="34" charset="0"/>
              </a:rPr>
              <a:t>ția</a:t>
            </a:r>
            <a:r>
              <a:rPr lang="ro-RO" sz="8000" b="1" dirty="0">
                <a:latin typeface="Arial Black" panose="020B0A04020102020204" pitchFamily="34" charset="0"/>
              </a:rPr>
              <a:t> V – 28 mai 2026 </a:t>
            </a:r>
          </a:p>
          <a:p>
            <a:endParaRPr lang="en-US" sz="6349" dirty="0"/>
          </a:p>
        </p:txBody>
      </p:sp>
      <p:sp>
        <p:nvSpPr>
          <p:cNvPr id="6" name="TextBox 5"/>
          <p:cNvSpPr txBox="1"/>
          <p:nvPr/>
        </p:nvSpPr>
        <p:spPr>
          <a:xfrm>
            <a:off x="623494" y="38198922"/>
            <a:ext cx="27700260" cy="2554545"/>
          </a:xfrm>
          <a:prstGeom prst="rect">
            <a:avLst/>
          </a:prstGeom>
          <a:noFill/>
        </p:spPr>
        <p:txBody>
          <a:bodyPr wrap="square" rtlCol="0">
            <a:spAutoFit/>
          </a:bodyPr>
          <a:lstStyle/>
          <a:p>
            <a:r>
              <a:rPr lang="ro-RO" sz="4000" b="1" dirty="0"/>
              <a:t>CONCLUSION:</a:t>
            </a:r>
          </a:p>
          <a:p>
            <a:pPr marL="914400" indent="-914400" algn="just">
              <a:buFont typeface="+mj-lt"/>
              <a:buAutoNum type="arabicPeriod"/>
            </a:pPr>
            <a:r>
              <a:rPr lang="en-GB" sz="2000" b="1" dirty="0"/>
              <a:t>The wheat production obtained by applying nitrogen and phosphorus fertilizers alone or combined, fluctuated depending on the doses applied and the climatic conditions of the crop year.</a:t>
            </a:r>
            <a:endParaRPr lang="ro-RO" sz="2000" b="1" dirty="0"/>
          </a:p>
          <a:p>
            <a:pPr marL="914400" indent="-914400" algn="just">
              <a:buFont typeface="+mj-lt"/>
              <a:buAutoNum type="arabicPeriod"/>
            </a:pPr>
            <a:r>
              <a:rPr lang="en-GB" sz="2000" b="1" dirty="0"/>
              <a:t>The average results (20</a:t>
            </a:r>
            <a:r>
              <a:rPr lang="ro-RO" sz="2000" b="1" dirty="0"/>
              <a:t>20</a:t>
            </a:r>
            <a:r>
              <a:rPr lang="en-GB" sz="2000" b="1" dirty="0"/>
              <a:t>-20</a:t>
            </a:r>
            <a:r>
              <a:rPr lang="ro-RO" sz="2000" b="1" dirty="0"/>
              <a:t>22</a:t>
            </a:r>
            <a:r>
              <a:rPr lang="en-GB" sz="2000" b="1" dirty="0"/>
              <a:t>) showed that through the separate application of phosphorus fertilizers, the recorded production increases were 13.3 - 31.9 q/ha, and through the separate application of nitrogen fertilizers, the production increases were 17.2 - 31.6 q/ha.</a:t>
            </a:r>
          </a:p>
          <a:p>
            <a:pPr marL="914400" indent="-914400" algn="just">
              <a:buFont typeface="+mj-lt"/>
              <a:buAutoNum type="arabicPeriod"/>
            </a:pPr>
            <a:r>
              <a:rPr lang="ro-RO" sz="2000" b="1" dirty="0"/>
              <a:t> </a:t>
            </a:r>
            <a:r>
              <a:rPr lang="en-GB" sz="2000" b="1" dirty="0"/>
              <a:t>The best results regarding wheat production were obtained with the combined application of nitrogen and phosphorus compared to the non-fertilized version when very high production increases were obtained, respectively of 30.1 - 54.9 q/ha.</a:t>
            </a:r>
            <a:endParaRPr lang="en-US" sz="2000" b="1" dirty="0"/>
          </a:p>
          <a:p>
            <a:pPr marL="914400" indent="-914400" algn="just">
              <a:buFont typeface="+mj-lt"/>
              <a:buAutoNum type="arabicPeriod"/>
            </a:pPr>
            <a:r>
              <a:rPr lang="en-GB" sz="2000" b="1" dirty="0"/>
              <a:t>Agronomic efficiency decreased with increasing rates of applied fertilizers, therefore, a combined application of 40 kg N/ha + 40 kg P2O5/ha can be recommended to achieve economic and sustainable grain production on the reddish </a:t>
            </a:r>
            <a:r>
              <a:rPr lang="en-GB" sz="2000" b="1" dirty="0" err="1"/>
              <a:t>preluvosol</a:t>
            </a:r>
            <a:r>
              <a:rPr lang="en-GB" sz="2000" b="1" dirty="0"/>
              <a:t> of ARDS </a:t>
            </a:r>
            <a:r>
              <a:rPr lang="en-GB" sz="2000" b="1" dirty="0" err="1"/>
              <a:t>Simnic</a:t>
            </a:r>
            <a:r>
              <a:rPr lang="en-GB" sz="2000" b="1" dirty="0"/>
              <a:t>.</a:t>
            </a:r>
          </a:p>
        </p:txBody>
      </p:sp>
      <p:graphicFrame>
        <p:nvGraphicFramePr>
          <p:cNvPr id="3" name="Table 2">
            <a:extLst>
              <a:ext uri="{FF2B5EF4-FFF2-40B4-BE49-F238E27FC236}">
                <a16:creationId xmlns:a16="http://schemas.microsoft.com/office/drawing/2014/main" id="{A13A6BB8-E6FF-910B-E310-6F687E5866FE}"/>
              </a:ext>
            </a:extLst>
          </p:cNvPr>
          <p:cNvGraphicFramePr>
            <a:graphicFrameLocks noGrp="1"/>
          </p:cNvGraphicFramePr>
          <p:nvPr>
            <p:extLst>
              <p:ext uri="{D42A27DB-BD31-4B8C-83A1-F6EECF244321}">
                <p14:modId xmlns:p14="http://schemas.microsoft.com/office/powerpoint/2010/main" val="3498650452"/>
              </p:ext>
            </p:extLst>
          </p:nvPr>
        </p:nvGraphicFramePr>
        <p:xfrm>
          <a:off x="11331059" y="17677091"/>
          <a:ext cx="6264910" cy="2735580"/>
        </p:xfrm>
        <a:graphic>
          <a:graphicData uri="http://schemas.openxmlformats.org/drawingml/2006/table">
            <a:tbl>
              <a:tblPr firstRow="1" firstCol="1" bandRow="1">
                <a:tableStyleId>{93296810-A885-4BE3-A3E7-6D5BEEA58F35}</a:tableStyleId>
              </a:tblPr>
              <a:tblGrid>
                <a:gridCol w="878840">
                  <a:extLst>
                    <a:ext uri="{9D8B030D-6E8A-4147-A177-3AD203B41FA5}">
                      <a16:colId xmlns:a16="http://schemas.microsoft.com/office/drawing/2014/main" val="2101807041"/>
                    </a:ext>
                  </a:extLst>
                </a:gridCol>
                <a:gridCol w="588010">
                  <a:extLst>
                    <a:ext uri="{9D8B030D-6E8A-4147-A177-3AD203B41FA5}">
                      <a16:colId xmlns:a16="http://schemas.microsoft.com/office/drawing/2014/main" val="1203123666"/>
                    </a:ext>
                  </a:extLst>
                </a:gridCol>
                <a:gridCol w="579120">
                  <a:extLst>
                    <a:ext uri="{9D8B030D-6E8A-4147-A177-3AD203B41FA5}">
                      <a16:colId xmlns:a16="http://schemas.microsoft.com/office/drawing/2014/main" val="3254672077"/>
                    </a:ext>
                  </a:extLst>
                </a:gridCol>
                <a:gridCol w="758190">
                  <a:extLst>
                    <a:ext uri="{9D8B030D-6E8A-4147-A177-3AD203B41FA5}">
                      <a16:colId xmlns:a16="http://schemas.microsoft.com/office/drawing/2014/main" val="772585119"/>
                    </a:ext>
                  </a:extLst>
                </a:gridCol>
                <a:gridCol w="878240">
                  <a:extLst>
                    <a:ext uri="{9D8B030D-6E8A-4147-A177-3AD203B41FA5}">
                      <a16:colId xmlns:a16="http://schemas.microsoft.com/office/drawing/2014/main" val="1146940684"/>
                    </a:ext>
                  </a:extLst>
                </a:gridCol>
                <a:gridCol w="495900">
                  <a:extLst>
                    <a:ext uri="{9D8B030D-6E8A-4147-A177-3AD203B41FA5}">
                      <a16:colId xmlns:a16="http://schemas.microsoft.com/office/drawing/2014/main" val="4080028746"/>
                    </a:ext>
                  </a:extLst>
                </a:gridCol>
                <a:gridCol w="570230">
                  <a:extLst>
                    <a:ext uri="{9D8B030D-6E8A-4147-A177-3AD203B41FA5}">
                      <a16:colId xmlns:a16="http://schemas.microsoft.com/office/drawing/2014/main" val="2609353960"/>
                    </a:ext>
                  </a:extLst>
                </a:gridCol>
                <a:gridCol w="758190">
                  <a:extLst>
                    <a:ext uri="{9D8B030D-6E8A-4147-A177-3AD203B41FA5}">
                      <a16:colId xmlns:a16="http://schemas.microsoft.com/office/drawing/2014/main" val="929952388"/>
                    </a:ext>
                  </a:extLst>
                </a:gridCol>
                <a:gridCol w="758190">
                  <a:extLst>
                    <a:ext uri="{9D8B030D-6E8A-4147-A177-3AD203B41FA5}">
                      <a16:colId xmlns:a16="http://schemas.microsoft.com/office/drawing/2014/main" val="2311737041"/>
                    </a:ext>
                  </a:extLst>
                </a:gridCol>
              </a:tblGrid>
              <a:tr h="0">
                <a:tc rowSpan="2">
                  <a:txBody>
                    <a:bodyPr/>
                    <a:lstStyle/>
                    <a:p>
                      <a:pPr indent="-226695" algn="ctr"/>
                      <a:r>
                        <a:rPr lang="ro-RO" sz="1000" dirty="0" err="1">
                          <a:effectLst/>
                        </a:rPr>
                        <a:t>Months</a:t>
                      </a:r>
                      <a:endParaRPr lang="en-GB"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gridSpan="4">
                  <a:txBody>
                    <a:bodyPr/>
                    <a:lstStyle/>
                    <a:p>
                      <a:pPr marL="226695" indent="-226695" algn="ctr"/>
                      <a:r>
                        <a:rPr lang="ro-RO" sz="1000">
                          <a:effectLst/>
                        </a:rPr>
                        <a:t>Temperature ( °C)</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226695" indent="-226695" algn="ctr"/>
                      <a:r>
                        <a:rPr lang="ro-RO" sz="1000">
                          <a:effectLst/>
                        </a:rPr>
                        <a:t>Rainfall (mm)</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048930663"/>
                  </a:ext>
                </a:extLst>
              </a:tr>
              <a:tr h="0">
                <a:tc vMerge="1">
                  <a:txBody>
                    <a:bodyPr/>
                    <a:lstStyle/>
                    <a:p>
                      <a:endParaRPr lang="en-GB"/>
                    </a:p>
                  </a:txBody>
                  <a:tcPr/>
                </a:tc>
                <a:tc>
                  <a:txBody>
                    <a:bodyPr/>
                    <a:lstStyle/>
                    <a:p>
                      <a:pPr indent="-226695" algn="ctr"/>
                      <a:r>
                        <a:rPr lang="ro-RO" sz="1000" dirty="0">
                          <a:effectLst/>
                        </a:rPr>
                        <a:t>2019-2020</a:t>
                      </a:r>
                      <a:endParaRPr lang="en-GB"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dirty="0">
                          <a:effectLst/>
                        </a:rPr>
                        <a:t>2020-2021</a:t>
                      </a:r>
                      <a:endParaRPr lang="en-GB"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dirty="0">
                          <a:effectLst/>
                        </a:rPr>
                        <a:t>2021-2022</a:t>
                      </a:r>
                      <a:endParaRPr lang="en-GB"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Multiannual average</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dirty="0">
                          <a:effectLst/>
                        </a:rPr>
                        <a:t>2019-2020</a:t>
                      </a:r>
                      <a:endParaRPr lang="en-GB"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dirty="0">
                          <a:effectLst/>
                        </a:rPr>
                        <a:t>2020-2021</a:t>
                      </a:r>
                      <a:endParaRPr lang="en-GB"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dirty="0">
                          <a:effectLst/>
                        </a:rPr>
                        <a:t>2021-2022</a:t>
                      </a:r>
                      <a:endParaRPr lang="en-GB"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Multiannual average</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27147954"/>
                  </a:ext>
                </a:extLst>
              </a:tr>
              <a:tr h="0">
                <a:tc>
                  <a:txBody>
                    <a:bodyPr/>
                    <a:lstStyle/>
                    <a:p>
                      <a:pPr indent="-226695" algn="l"/>
                      <a:r>
                        <a:rPr lang="en-GB" sz="1000">
                          <a:effectLst/>
                        </a:rPr>
                        <a:t>October</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fontAlgn="b">
                        <a:buNone/>
                      </a:pPr>
                      <a:r>
                        <a:rPr lang="ro-RO" sz="1100" b="0" i="0" u="none" strike="noStrike" dirty="0">
                          <a:solidFill>
                            <a:srgbClr val="000000"/>
                          </a:solidFill>
                          <a:effectLst/>
                          <a:latin typeface="Calibri" panose="020F0502020204030204" pitchFamily="34" charset="0"/>
                        </a:rPr>
                        <a:t>14,3</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ro-RO" sz="1100" b="0" i="0" u="none" strike="noStrike" dirty="0">
                          <a:solidFill>
                            <a:srgbClr val="000000"/>
                          </a:solidFill>
                          <a:effectLst/>
                          <a:latin typeface="Calibri" panose="020F0502020204030204" pitchFamily="34" charset="0"/>
                        </a:rPr>
                        <a:t>14,2</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ro-RO" sz="1100" b="0" i="0" u="none" strike="noStrike" dirty="0">
                          <a:solidFill>
                            <a:srgbClr val="000000"/>
                          </a:solidFill>
                          <a:effectLst/>
                          <a:latin typeface="Calibri" panose="020F0502020204030204" pitchFamily="34" charset="0"/>
                        </a:rPr>
                        <a:t>10,6</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en-US" sz="1100" b="0" i="0" u="none" strike="noStrike" dirty="0">
                          <a:solidFill>
                            <a:srgbClr val="000000"/>
                          </a:solidFill>
                          <a:effectLst/>
                          <a:latin typeface="Calibri" panose="020F0502020204030204" pitchFamily="34" charset="0"/>
                        </a:rPr>
                        <a:t>11,8</a:t>
                      </a:r>
                    </a:p>
                  </a:txBody>
                  <a:tcPr marL="7620" marR="7620" marT="7620" marB="0" anchor="b"/>
                </a:tc>
                <a:tc>
                  <a:txBody>
                    <a:bodyPr/>
                    <a:lstStyle/>
                    <a:p>
                      <a:pPr algn="ctr" fontAlgn="b">
                        <a:buNone/>
                      </a:pPr>
                      <a:r>
                        <a:rPr lang="en-US" sz="1100" b="0" i="0" u="none" strike="noStrike" dirty="0">
                          <a:solidFill>
                            <a:srgbClr val="000000"/>
                          </a:solidFill>
                          <a:effectLst/>
                          <a:latin typeface="Calibri" panose="020F0502020204030204" pitchFamily="34" charset="0"/>
                        </a:rPr>
                        <a:t>32,8</a:t>
                      </a: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42,0</a:t>
                      </a: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81,0</a:t>
                      </a: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44,5</a:t>
                      </a:r>
                    </a:p>
                  </a:txBody>
                  <a:tcPr marL="7620" marR="7620" marT="7620" marB="0" anchor="b"/>
                </a:tc>
                <a:extLst>
                  <a:ext uri="{0D108BD9-81ED-4DB2-BD59-A6C34878D82A}">
                    <a16:rowId xmlns:a16="http://schemas.microsoft.com/office/drawing/2014/main" val="1471854390"/>
                  </a:ext>
                </a:extLst>
              </a:tr>
              <a:tr h="0">
                <a:tc>
                  <a:txBody>
                    <a:bodyPr/>
                    <a:lstStyle/>
                    <a:p>
                      <a:pPr indent="-226695" algn="l"/>
                      <a:r>
                        <a:rPr lang="en-GB" sz="1000">
                          <a:effectLst/>
                        </a:rPr>
                        <a:t>November</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fontAlgn="b">
                        <a:buNone/>
                      </a:pPr>
                      <a:r>
                        <a:rPr lang="ro-RO" sz="1100" b="0" i="0" u="none" strike="noStrike" dirty="0">
                          <a:solidFill>
                            <a:srgbClr val="000000"/>
                          </a:solidFill>
                          <a:effectLst/>
                          <a:latin typeface="Calibri" panose="020F0502020204030204" pitchFamily="34" charset="0"/>
                        </a:rPr>
                        <a:t>9,8</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ro-RO" sz="1100" b="0" i="0" u="none" strike="noStrike" dirty="0">
                          <a:solidFill>
                            <a:srgbClr val="000000"/>
                          </a:solidFill>
                          <a:effectLst/>
                          <a:latin typeface="Calibri" panose="020F0502020204030204" pitchFamily="34" charset="0"/>
                        </a:rPr>
                        <a:t>5,8</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ro-RO" sz="1100" b="0" i="0" u="none" strike="noStrike" dirty="0">
                          <a:solidFill>
                            <a:srgbClr val="000000"/>
                          </a:solidFill>
                          <a:effectLst/>
                          <a:latin typeface="Calibri" panose="020F0502020204030204" pitchFamily="34" charset="0"/>
                        </a:rPr>
                        <a:t>8,0</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5,5</a:t>
                      </a:r>
                    </a:p>
                  </a:txBody>
                  <a:tcPr marL="7620" marR="7620" marT="7620" marB="0" anchor="b"/>
                </a:tc>
                <a:tc>
                  <a:txBody>
                    <a:bodyPr/>
                    <a:lstStyle/>
                    <a:p>
                      <a:pPr algn="ctr" fontAlgn="b">
                        <a:buNone/>
                      </a:pPr>
                      <a:r>
                        <a:rPr lang="en-US" sz="1100" b="0" i="0" u="none" strike="noStrike" dirty="0">
                          <a:solidFill>
                            <a:srgbClr val="000000"/>
                          </a:solidFill>
                          <a:effectLst/>
                          <a:latin typeface="Calibri" panose="020F0502020204030204" pitchFamily="34" charset="0"/>
                        </a:rPr>
                        <a:t>46,4</a:t>
                      </a: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7,0</a:t>
                      </a: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28,0</a:t>
                      </a: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44,9</a:t>
                      </a:r>
                    </a:p>
                  </a:txBody>
                  <a:tcPr marL="7620" marR="7620" marT="7620" marB="0" anchor="b"/>
                </a:tc>
                <a:extLst>
                  <a:ext uri="{0D108BD9-81ED-4DB2-BD59-A6C34878D82A}">
                    <a16:rowId xmlns:a16="http://schemas.microsoft.com/office/drawing/2014/main" val="234101853"/>
                  </a:ext>
                </a:extLst>
              </a:tr>
              <a:tr h="0">
                <a:tc>
                  <a:txBody>
                    <a:bodyPr/>
                    <a:lstStyle/>
                    <a:p>
                      <a:pPr indent="-226695" algn="l"/>
                      <a:r>
                        <a:rPr lang="en-GB" sz="1000">
                          <a:effectLst/>
                        </a:rPr>
                        <a:t>December</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fontAlgn="b">
                        <a:buNone/>
                      </a:pPr>
                      <a:r>
                        <a:rPr lang="ro-RO" sz="1100" b="0" i="0" u="none" strike="noStrike" dirty="0">
                          <a:solidFill>
                            <a:srgbClr val="000000"/>
                          </a:solidFill>
                          <a:effectLst/>
                          <a:latin typeface="Calibri" panose="020F0502020204030204" pitchFamily="34" charset="0"/>
                        </a:rPr>
                        <a:t>1,5</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ro-RO" sz="1100" b="0" i="0" u="none" strike="noStrike" dirty="0">
                          <a:solidFill>
                            <a:srgbClr val="000000"/>
                          </a:solidFill>
                          <a:effectLst/>
                          <a:latin typeface="Calibri" panose="020F0502020204030204" pitchFamily="34" charset="0"/>
                        </a:rPr>
                        <a:t>3,3</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ro-RO" sz="1100" b="0" i="0" u="none" strike="noStrike" dirty="0">
                          <a:solidFill>
                            <a:srgbClr val="000000"/>
                          </a:solidFill>
                          <a:effectLst/>
                          <a:latin typeface="Calibri" panose="020F0502020204030204" pitchFamily="34" charset="0"/>
                        </a:rPr>
                        <a:t>2,6</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0,4</a:t>
                      </a:r>
                    </a:p>
                  </a:txBody>
                  <a:tcPr marL="7620" marR="7620" marT="7620" marB="0" anchor="b"/>
                </a:tc>
                <a:tc>
                  <a:txBody>
                    <a:bodyPr/>
                    <a:lstStyle/>
                    <a:p>
                      <a:pPr algn="ctr" fontAlgn="b">
                        <a:buNone/>
                      </a:pPr>
                      <a:r>
                        <a:rPr lang="en-US" sz="1100" b="0" i="0" u="none" strike="noStrike" dirty="0">
                          <a:solidFill>
                            <a:srgbClr val="000000"/>
                          </a:solidFill>
                          <a:effectLst/>
                          <a:latin typeface="Calibri" panose="020F0502020204030204" pitchFamily="34" charset="0"/>
                        </a:rPr>
                        <a:t>4,8</a:t>
                      </a:r>
                    </a:p>
                  </a:txBody>
                  <a:tcPr marL="7620" marR="7620" marT="7620" marB="0" anchor="b"/>
                </a:tc>
                <a:tc>
                  <a:txBody>
                    <a:bodyPr/>
                    <a:lstStyle/>
                    <a:p>
                      <a:pPr algn="ctr" fontAlgn="b">
                        <a:buNone/>
                      </a:pPr>
                      <a:r>
                        <a:rPr lang="en-US" sz="1100" b="0" i="0" u="none" strike="noStrike" dirty="0">
                          <a:solidFill>
                            <a:srgbClr val="000000"/>
                          </a:solidFill>
                          <a:effectLst/>
                          <a:latin typeface="Calibri" panose="020F0502020204030204" pitchFamily="34" charset="0"/>
                        </a:rPr>
                        <a:t>68,3</a:t>
                      </a: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8,4</a:t>
                      </a: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45,1</a:t>
                      </a:r>
                    </a:p>
                  </a:txBody>
                  <a:tcPr marL="7620" marR="7620" marT="7620" marB="0" anchor="b"/>
                </a:tc>
                <a:extLst>
                  <a:ext uri="{0D108BD9-81ED-4DB2-BD59-A6C34878D82A}">
                    <a16:rowId xmlns:a16="http://schemas.microsoft.com/office/drawing/2014/main" val="1028117587"/>
                  </a:ext>
                </a:extLst>
              </a:tr>
              <a:tr h="0">
                <a:tc>
                  <a:txBody>
                    <a:bodyPr/>
                    <a:lstStyle/>
                    <a:p>
                      <a:pPr indent="-226695" algn="l"/>
                      <a:r>
                        <a:rPr lang="en-GB" sz="1000">
                          <a:effectLst/>
                        </a:rPr>
                        <a:t>January</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fontAlgn="b">
                        <a:buNone/>
                      </a:pPr>
                      <a:r>
                        <a:rPr lang="ro-RO" sz="1100" b="0" i="0" u="none" strike="noStrike" dirty="0">
                          <a:solidFill>
                            <a:srgbClr val="000000"/>
                          </a:solidFill>
                          <a:effectLst/>
                          <a:latin typeface="Calibri" panose="020F0502020204030204" pitchFamily="34" charset="0"/>
                        </a:rPr>
                        <a:t>6,1</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ro-RO" sz="1100" b="0" i="0" u="none" strike="noStrike" dirty="0">
                          <a:solidFill>
                            <a:srgbClr val="000000"/>
                          </a:solidFill>
                          <a:effectLst/>
                          <a:latin typeface="Calibri" panose="020F0502020204030204" pitchFamily="34" charset="0"/>
                        </a:rPr>
                        <a:t>2,0</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ro-RO" sz="1100" b="0" i="0" u="none" strike="noStrike" dirty="0">
                          <a:solidFill>
                            <a:srgbClr val="000000"/>
                          </a:solidFill>
                          <a:effectLst/>
                          <a:latin typeface="Calibri" panose="020F0502020204030204" pitchFamily="34" charset="0"/>
                        </a:rPr>
                        <a:t>2,1</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en-US" sz="1100" b="0" i="0" u="none" strike="noStrike" dirty="0">
                          <a:solidFill>
                            <a:srgbClr val="000000"/>
                          </a:solidFill>
                          <a:effectLst/>
                          <a:latin typeface="Calibri" panose="020F0502020204030204" pitchFamily="34" charset="0"/>
                        </a:rPr>
                        <a:t>-1,4</a:t>
                      </a: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23,6</a:t>
                      </a:r>
                    </a:p>
                  </a:txBody>
                  <a:tcPr marL="7620" marR="7620" marT="7620" marB="0" anchor="b"/>
                </a:tc>
                <a:tc>
                  <a:txBody>
                    <a:bodyPr/>
                    <a:lstStyle/>
                    <a:p>
                      <a:pPr algn="ctr" fontAlgn="b">
                        <a:buNone/>
                      </a:pPr>
                      <a:r>
                        <a:rPr lang="en-US" sz="1100" b="0" i="0" u="none" strike="noStrike" dirty="0">
                          <a:solidFill>
                            <a:srgbClr val="000000"/>
                          </a:solidFill>
                          <a:effectLst/>
                          <a:latin typeface="Calibri" panose="020F0502020204030204" pitchFamily="34" charset="0"/>
                        </a:rPr>
                        <a:t>79,8</a:t>
                      </a: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12,0</a:t>
                      </a: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32,7</a:t>
                      </a:r>
                    </a:p>
                  </a:txBody>
                  <a:tcPr marL="7620" marR="7620" marT="7620" marB="0" anchor="b"/>
                </a:tc>
                <a:extLst>
                  <a:ext uri="{0D108BD9-81ED-4DB2-BD59-A6C34878D82A}">
                    <a16:rowId xmlns:a16="http://schemas.microsoft.com/office/drawing/2014/main" val="4194437678"/>
                  </a:ext>
                </a:extLst>
              </a:tr>
              <a:tr h="0">
                <a:tc>
                  <a:txBody>
                    <a:bodyPr/>
                    <a:lstStyle/>
                    <a:p>
                      <a:pPr indent="-226695" algn="l"/>
                      <a:r>
                        <a:rPr lang="en-GB" sz="1000">
                          <a:effectLst/>
                        </a:rPr>
                        <a:t>February</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fontAlgn="b">
                        <a:buNone/>
                      </a:pPr>
                      <a:r>
                        <a:rPr lang="ro-RO" sz="1100" b="0" i="0" u="none" strike="noStrike" dirty="0">
                          <a:solidFill>
                            <a:srgbClr val="000000"/>
                          </a:solidFill>
                          <a:effectLst/>
                          <a:latin typeface="Calibri" panose="020F0502020204030204" pitchFamily="34" charset="0"/>
                        </a:rPr>
                        <a:t>3,9</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ro-RO" sz="1100" b="0" i="0" u="none" strike="noStrike" dirty="0">
                          <a:solidFill>
                            <a:srgbClr val="000000"/>
                          </a:solidFill>
                          <a:effectLst/>
                          <a:latin typeface="Calibri" panose="020F0502020204030204" pitchFamily="34" charset="0"/>
                        </a:rPr>
                        <a:t>3,4</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ro-RO" sz="1100" b="0" i="0" u="none" strike="noStrike" dirty="0">
                          <a:solidFill>
                            <a:srgbClr val="000000"/>
                          </a:solidFill>
                          <a:effectLst/>
                          <a:latin typeface="Calibri" panose="020F0502020204030204" pitchFamily="34" charset="0"/>
                        </a:rPr>
                        <a:t>5,1</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1,0</a:t>
                      </a:r>
                    </a:p>
                  </a:txBody>
                  <a:tcPr marL="7620" marR="7620" marT="7620" marB="0" anchor="b"/>
                </a:tc>
                <a:tc>
                  <a:txBody>
                    <a:bodyPr/>
                    <a:lstStyle/>
                    <a:p>
                      <a:pPr algn="ctr" fontAlgn="b">
                        <a:buNone/>
                      </a:pPr>
                      <a:r>
                        <a:rPr lang="en-US" sz="1100" b="0" i="0" u="none" strike="noStrike" dirty="0">
                          <a:solidFill>
                            <a:srgbClr val="000000"/>
                          </a:solidFill>
                          <a:effectLst/>
                          <a:latin typeface="Calibri" panose="020F0502020204030204" pitchFamily="34" charset="0"/>
                        </a:rPr>
                        <a:t>20,6</a:t>
                      </a:r>
                    </a:p>
                  </a:txBody>
                  <a:tcPr marL="7620" marR="7620" marT="7620" marB="0" anchor="b"/>
                </a:tc>
                <a:tc>
                  <a:txBody>
                    <a:bodyPr/>
                    <a:lstStyle/>
                    <a:p>
                      <a:pPr algn="ctr" fontAlgn="b">
                        <a:buNone/>
                      </a:pPr>
                      <a:r>
                        <a:rPr lang="en-US" sz="1100" b="0" i="0" u="none" strike="noStrike" dirty="0">
                          <a:solidFill>
                            <a:srgbClr val="000000"/>
                          </a:solidFill>
                          <a:effectLst/>
                          <a:latin typeface="Calibri" panose="020F0502020204030204" pitchFamily="34" charset="0"/>
                        </a:rPr>
                        <a:t>12,8</a:t>
                      </a: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7,4</a:t>
                      </a: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30,6</a:t>
                      </a:r>
                    </a:p>
                  </a:txBody>
                  <a:tcPr marL="7620" marR="7620" marT="7620" marB="0" anchor="b"/>
                </a:tc>
                <a:extLst>
                  <a:ext uri="{0D108BD9-81ED-4DB2-BD59-A6C34878D82A}">
                    <a16:rowId xmlns:a16="http://schemas.microsoft.com/office/drawing/2014/main" val="2431684965"/>
                  </a:ext>
                </a:extLst>
              </a:tr>
              <a:tr h="0">
                <a:tc>
                  <a:txBody>
                    <a:bodyPr/>
                    <a:lstStyle/>
                    <a:p>
                      <a:pPr indent="-226695" algn="l"/>
                      <a:r>
                        <a:rPr lang="en-GB" sz="1000">
                          <a:effectLst/>
                        </a:rPr>
                        <a:t>March</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fontAlgn="b">
                        <a:buNone/>
                      </a:pPr>
                      <a:r>
                        <a:rPr lang="ro-RO" sz="1100" b="0" i="0" u="none" strike="noStrike" dirty="0">
                          <a:solidFill>
                            <a:srgbClr val="000000"/>
                          </a:solidFill>
                          <a:effectLst/>
                          <a:latin typeface="Calibri" panose="020F0502020204030204" pitchFamily="34" charset="0"/>
                        </a:rPr>
                        <a:t>7,8</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ro-RO" sz="1100" b="0" i="0" u="none" strike="noStrike" dirty="0">
                          <a:solidFill>
                            <a:srgbClr val="000000"/>
                          </a:solidFill>
                          <a:effectLst/>
                          <a:latin typeface="Calibri" panose="020F0502020204030204" pitchFamily="34" charset="0"/>
                        </a:rPr>
                        <a:t>5,6</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ro-RO" sz="1100" b="0" i="0" u="none" strike="noStrike" dirty="0">
                          <a:solidFill>
                            <a:srgbClr val="000000"/>
                          </a:solidFill>
                          <a:effectLst/>
                          <a:latin typeface="Calibri" panose="020F0502020204030204" pitchFamily="34" charset="0"/>
                        </a:rPr>
                        <a:t>4,9</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5,6</a:t>
                      </a: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64,6</a:t>
                      </a:r>
                    </a:p>
                  </a:txBody>
                  <a:tcPr marL="7620" marR="7620" marT="7620" marB="0" anchor="b"/>
                </a:tc>
                <a:tc>
                  <a:txBody>
                    <a:bodyPr/>
                    <a:lstStyle/>
                    <a:p>
                      <a:pPr algn="ctr" fontAlgn="b">
                        <a:buNone/>
                      </a:pPr>
                      <a:r>
                        <a:rPr lang="en-US" sz="1100" b="0" i="0" u="none" strike="noStrike" dirty="0">
                          <a:solidFill>
                            <a:srgbClr val="000000"/>
                          </a:solidFill>
                          <a:effectLst/>
                          <a:latin typeface="Calibri" panose="020F0502020204030204" pitchFamily="34" charset="0"/>
                        </a:rPr>
                        <a:t>99,0</a:t>
                      </a:r>
                    </a:p>
                  </a:txBody>
                  <a:tcPr marL="7620" marR="7620" marT="7620" marB="0" anchor="b"/>
                </a:tc>
                <a:tc>
                  <a:txBody>
                    <a:bodyPr/>
                    <a:lstStyle/>
                    <a:p>
                      <a:pPr algn="ctr" fontAlgn="b">
                        <a:buNone/>
                      </a:pPr>
                      <a:r>
                        <a:rPr lang="en-US" sz="1100" b="0" i="0" u="none" strike="noStrike" dirty="0">
                          <a:solidFill>
                            <a:srgbClr val="000000"/>
                          </a:solidFill>
                          <a:effectLst/>
                          <a:latin typeface="Calibri" panose="020F0502020204030204" pitchFamily="34" charset="0"/>
                        </a:rPr>
                        <a:t>7,5</a:t>
                      </a: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33,7</a:t>
                      </a:r>
                    </a:p>
                  </a:txBody>
                  <a:tcPr marL="7620" marR="7620" marT="7620" marB="0" anchor="b"/>
                </a:tc>
                <a:extLst>
                  <a:ext uri="{0D108BD9-81ED-4DB2-BD59-A6C34878D82A}">
                    <a16:rowId xmlns:a16="http://schemas.microsoft.com/office/drawing/2014/main" val="3948523433"/>
                  </a:ext>
                </a:extLst>
              </a:tr>
              <a:tr h="0">
                <a:tc>
                  <a:txBody>
                    <a:bodyPr/>
                    <a:lstStyle/>
                    <a:p>
                      <a:pPr indent="-226695" algn="l"/>
                      <a:r>
                        <a:rPr lang="en-GB" sz="1000">
                          <a:effectLst/>
                        </a:rPr>
                        <a:t>April</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fontAlgn="b">
                        <a:buNone/>
                      </a:pPr>
                      <a:r>
                        <a:rPr lang="ro-RO" sz="1100" b="0" i="0" u="none" strike="noStrike" dirty="0">
                          <a:solidFill>
                            <a:srgbClr val="000000"/>
                          </a:solidFill>
                          <a:effectLst/>
                          <a:latin typeface="Calibri" panose="020F0502020204030204" pitchFamily="34" charset="0"/>
                        </a:rPr>
                        <a:t>2,0</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ro-RO" sz="1100" b="0" i="0" u="none" strike="noStrike" dirty="0">
                          <a:solidFill>
                            <a:srgbClr val="000000"/>
                          </a:solidFill>
                          <a:effectLst/>
                          <a:latin typeface="Calibri" panose="020F0502020204030204" pitchFamily="34" charset="0"/>
                        </a:rPr>
                        <a:t>12,3</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ro-RO" sz="1100" b="0" i="0" u="none" strike="noStrike" dirty="0">
                          <a:solidFill>
                            <a:srgbClr val="000000"/>
                          </a:solidFill>
                          <a:effectLst/>
                          <a:latin typeface="Calibri" panose="020F0502020204030204" pitchFamily="34" charset="0"/>
                        </a:rPr>
                        <a:t>11,5</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11,8</a:t>
                      </a: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4,5</a:t>
                      </a:r>
                    </a:p>
                  </a:txBody>
                  <a:tcPr marL="7620" marR="7620" marT="7620" marB="0" anchor="b"/>
                </a:tc>
                <a:tc>
                  <a:txBody>
                    <a:bodyPr/>
                    <a:lstStyle/>
                    <a:p>
                      <a:pPr algn="ctr" fontAlgn="b">
                        <a:buNone/>
                      </a:pPr>
                      <a:r>
                        <a:rPr lang="en-US" sz="1100" b="0" i="0" u="none" strike="noStrike" dirty="0">
                          <a:solidFill>
                            <a:srgbClr val="000000"/>
                          </a:solidFill>
                          <a:effectLst/>
                          <a:latin typeface="Calibri" panose="020F0502020204030204" pitchFamily="34" charset="0"/>
                        </a:rPr>
                        <a:t>35,0</a:t>
                      </a: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70,0</a:t>
                      </a: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46,0</a:t>
                      </a:r>
                    </a:p>
                  </a:txBody>
                  <a:tcPr marL="7620" marR="7620" marT="7620" marB="0" anchor="b"/>
                </a:tc>
                <a:extLst>
                  <a:ext uri="{0D108BD9-81ED-4DB2-BD59-A6C34878D82A}">
                    <a16:rowId xmlns:a16="http://schemas.microsoft.com/office/drawing/2014/main" val="3036666233"/>
                  </a:ext>
                </a:extLst>
              </a:tr>
              <a:tr h="0">
                <a:tc>
                  <a:txBody>
                    <a:bodyPr/>
                    <a:lstStyle/>
                    <a:p>
                      <a:pPr indent="-226695" algn="l"/>
                      <a:r>
                        <a:rPr lang="en-GB" sz="1000">
                          <a:effectLst/>
                        </a:rPr>
                        <a:t>May</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fontAlgn="b">
                        <a:buNone/>
                      </a:pPr>
                      <a:r>
                        <a:rPr lang="ro-RO" sz="1100" b="0" i="0" u="none" strike="noStrike" dirty="0">
                          <a:solidFill>
                            <a:srgbClr val="000000"/>
                          </a:solidFill>
                          <a:effectLst/>
                          <a:latin typeface="Calibri" panose="020F0502020204030204" pitchFamily="34" charset="0"/>
                        </a:rPr>
                        <a:t>1,2</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ro-RO" sz="1100" b="0" i="0" u="none" strike="noStrike" dirty="0">
                          <a:solidFill>
                            <a:srgbClr val="000000"/>
                          </a:solidFill>
                          <a:effectLst/>
                          <a:latin typeface="Calibri" panose="020F0502020204030204" pitchFamily="34" charset="0"/>
                        </a:rPr>
                        <a:t>16,4</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ro-RO" sz="1100" b="0" i="0" u="none" strike="noStrike" dirty="0">
                          <a:solidFill>
                            <a:srgbClr val="000000"/>
                          </a:solidFill>
                          <a:effectLst/>
                          <a:latin typeface="Calibri" panose="020F0502020204030204" pitchFamily="34" charset="0"/>
                        </a:rPr>
                        <a:t>17,7</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16,9</a:t>
                      </a: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71,0</a:t>
                      </a:r>
                    </a:p>
                  </a:txBody>
                  <a:tcPr marL="7620" marR="7620" marT="7620" marB="0" anchor="b"/>
                </a:tc>
                <a:tc>
                  <a:txBody>
                    <a:bodyPr/>
                    <a:lstStyle/>
                    <a:p>
                      <a:pPr algn="ctr" fontAlgn="b">
                        <a:buNone/>
                      </a:pPr>
                      <a:r>
                        <a:rPr lang="en-US" sz="1100" b="0" i="0" u="none" strike="noStrike" dirty="0">
                          <a:solidFill>
                            <a:srgbClr val="000000"/>
                          </a:solidFill>
                          <a:effectLst/>
                          <a:latin typeface="Calibri" panose="020F0502020204030204" pitchFamily="34" charset="0"/>
                        </a:rPr>
                        <a:t>94,0</a:t>
                      </a:r>
                    </a:p>
                  </a:txBody>
                  <a:tcPr marL="7620" marR="7620" marT="7620" marB="0" anchor="b"/>
                </a:tc>
                <a:tc>
                  <a:txBody>
                    <a:bodyPr/>
                    <a:lstStyle/>
                    <a:p>
                      <a:pPr algn="ctr" fontAlgn="b">
                        <a:buNone/>
                      </a:pPr>
                      <a:r>
                        <a:rPr lang="en-US" sz="1100" b="0" i="0" u="none" strike="noStrike" dirty="0">
                          <a:solidFill>
                            <a:srgbClr val="000000"/>
                          </a:solidFill>
                          <a:effectLst/>
                          <a:latin typeface="Calibri" panose="020F0502020204030204" pitchFamily="34" charset="0"/>
                        </a:rPr>
                        <a:t>78,0</a:t>
                      </a: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66,9</a:t>
                      </a:r>
                    </a:p>
                  </a:txBody>
                  <a:tcPr marL="7620" marR="7620" marT="7620" marB="0" anchor="b"/>
                </a:tc>
                <a:extLst>
                  <a:ext uri="{0D108BD9-81ED-4DB2-BD59-A6C34878D82A}">
                    <a16:rowId xmlns:a16="http://schemas.microsoft.com/office/drawing/2014/main" val="4231750573"/>
                  </a:ext>
                </a:extLst>
              </a:tr>
              <a:tr h="0">
                <a:tc>
                  <a:txBody>
                    <a:bodyPr/>
                    <a:lstStyle/>
                    <a:p>
                      <a:pPr indent="-226695" algn="l"/>
                      <a:r>
                        <a:rPr lang="en-GB" sz="1000">
                          <a:effectLst/>
                        </a:rPr>
                        <a:t>June</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fontAlgn="b">
                        <a:buNone/>
                      </a:pPr>
                      <a:r>
                        <a:rPr lang="ro-RO" sz="1100" b="0" i="0" u="none" strike="noStrike" dirty="0">
                          <a:solidFill>
                            <a:srgbClr val="000000"/>
                          </a:solidFill>
                          <a:effectLst/>
                          <a:latin typeface="Calibri" panose="020F0502020204030204" pitchFamily="34" charset="0"/>
                        </a:rPr>
                        <a:t>21,3</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ro-RO" sz="1100" b="0" i="0" u="none" strike="noStrike" dirty="0">
                          <a:solidFill>
                            <a:srgbClr val="000000"/>
                          </a:solidFill>
                          <a:effectLst/>
                          <a:latin typeface="Calibri" panose="020F0502020204030204" pitchFamily="34" charset="0"/>
                        </a:rPr>
                        <a:t>21,2</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ro-RO" sz="1100" b="0" i="0" u="none" strike="noStrike" dirty="0">
                          <a:solidFill>
                            <a:srgbClr val="000000"/>
                          </a:solidFill>
                          <a:effectLst/>
                          <a:latin typeface="Calibri" panose="020F0502020204030204" pitchFamily="34" charset="0"/>
                        </a:rPr>
                        <a:t>22,8</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20,4</a:t>
                      </a: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71,0</a:t>
                      </a: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75,0</a:t>
                      </a:r>
                    </a:p>
                  </a:txBody>
                  <a:tcPr marL="7620" marR="7620" marT="7620" marB="0" anchor="b"/>
                </a:tc>
                <a:tc>
                  <a:txBody>
                    <a:bodyPr/>
                    <a:lstStyle/>
                    <a:p>
                      <a:pPr algn="ctr" fontAlgn="b">
                        <a:buNone/>
                      </a:pPr>
                      <a:r>
                        <a:rPr lang="en-US" sz="1100" b="0" i="0" u="none" strike="noStrike" dirty="0">
                          <a:solidFill>
                            <a:srgbClr val="000000"/>
                          </a:solidFill>
                          <a:effectLst/>
                          <a:latin typeface="Calibri" panose="020F0502020204030204" pitchFamily="34" charset="0"/>
                        </a:rPr>
                        <a:t>9,0</a:t>
                      </a: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67,9</a:t>
                      </a:r>
                    </a:p>
                  </a:txBody>
                  <a:tcPr marL="7620" marR="7620" marT="7620" marB="0" anchor="b"/>
                </a:tc>
                <a:extLst>
                  <a:ext uri="{0D108BD9-81ED-4DB2-BD59-A6C34878D82A}">
                    <a16:rowId xmlns:a16="http://schemas.microsoft.com/office/drawing/2014/main" val="959181610"/>
                  </a:ext>
                </a:extLst>
              </a:tr>
              <a:tr h="106367">
                <a:tc>
                  <a:txBody>
                    <a:bodyPr/>
                    <a:lstStyle/>
                    <a:p>
                      <a:pPr indent="-226695" algn="l"/>
                      <a:r>
                        <a:rPr lang="en-GB" sz="1000">
                          <a:effectLst/>
                        </a:rPr>
                        <a:t>July</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fontAlgn="b">
                        <a:buNone/>
                      </a:pPr>
                      <a:r>
                        <a:rPr lang="ro-RO" sz="1100" b="0" i="0" u="none" strike="noStrike" dirty="0">
                          <a:solidFill>
                            <a:srgbClr val="000000"/>
                          </a:solidFill>
                          <a:effectLst/>
                          <a:latin typeface="Calibri" panose="020F0502020204030204" pitchFamily="34" charset="0"/>
                        </a:rPr>
                        <a:t>23,2</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ro-RO" sz="1100" b="0" i="0" u="none" strike="noStrike" dirty="0">
                          <a:solidFill>
                            <a:srgbClr val="000000"/>
                          </a:solidFill>
                          <a:effectLst/>
                          <a:latin typeface="Calibri" panose="020F0502020204030204" pitchFamily="34" charset="0"/>
                        </a:rPr>
                        <a:t>25,5</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ro-RO" sz="1100" b="0" i="0" u="none" strike="noStrike" dirty="0">
                          <a:solidFill>
                            <a:srgbClr val="000000"/>
                          </a:solidFill>
                          <a:effectLst/>
                          <a:latin typeface="Calibri" panose="020F0502020204030204" pitchFamily="34" charset="0"/>
                        </a:rPr>
                        <a:t>24,7</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22,6</a:t>
                      </a: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90,0</a:t>
                      </a: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20,0</a:t>
                      </a:r>
                    </a:p>
                  </a:txBody>
                  <a:tcPr marL="7620" marR="7620" marT="7620" marB="0" anchor="b"/>
                </a:tc>
                <a:tc>
                  <a:txBody>
                    <a:bodyPr/>
                    <a:lstStyle/>
                    <a:p>
                      <a:pPr algn="ctr" fontAlgn="b">
                        <a:buNone/>
                      </a:pPr>
                      <a:r>
                        <a:rPr lang="en-US" sz="1100" b="0" i="0" u="none" strike="noStrike" dirty="0">
                          <a:solidFill>
                            <a:srgbClr val="000000"/>
                          </a:solidFill>
                          <a:effectLst/>
                          <a:latin typeface="Calibri" panose="020F0502020204030204" pitchFamily="34" charset="0"/>
                        </a:rPr>
                        <a:t>54,0</a:t>
                      </a:r>
                    </a:p>
                  </a:txBody>
                  <a:tcPr marL="7620" marR="7620" marT="7620" marB="0" anchor="b"/>
                </a:tc>
                <a:tc>
                  <a:txBody>
                    <a:bodyPr/>
                    <a:lstStyle/>
                    <a:p>
                      <a:pPr algn="ctr" fontAlgn="b">
                        <a:buNone/>
                      </a:pPr>
                      <a:r>
                        <a:rPr lang="en-US" sz="1100" b="0" i="0" u="none" strike="noStrike" dirty="0">
                          <a:solidFill>
                            <a:srgbClr val="000000"/>
                          </a:solidFill>
                          <a:effectLst/>
                          <a:latin typeface="Calibri" panose="020F0502020204030204" pitchFamily="34" charset="0"/>
                        </a:rPr>
                        <a:t>61,5</a:t>
                      </a:r>
                    </a:p>
                  </a:txBody>
                  <a:tcPr marL="7620" marR="7620" marT="7620" marB="0" anchor="b"/>
                </a:tc>
                <a:extLst>
                  <a:ext uri="{0D108BD9-81ED-4DB2-BD59-A6C34878D82A}">
                    <a16:rowId xmlns:a16="http://schemas.microsoft.com/office/drawing/2014/main" val="3664808788"/>
                  </a:ext>
                </a:extLst>
              </a:tr>
              <a:tr h="0">
                <a:tc>
                  <a:txBody>
                    <a:bodyPr/>
                    <a:lstStyle/>
                    <a:p>
                      <a:pPr indent="-226695" algn="l"/>
                      <a:r>
                        <a:rPr lang="en-GB" sz="1000">
                          <a:effectLst/>
                        </a:rPr>
                        <a:t>August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fontAlgn="b">
                        <a:buNone/>
                      </a:pPr>
                      <a:r>
                        <a:rPr lang="ro-RO" sz="1100" b="0" i="0" u="none" strike="noStrike" dirty="0">
                          <a:solidFill>
                            <a:srgbClr val="000000"/>
                          </a:solidFill>
                          <a:effectLst/>
                          <a:latin typeface="Calibri" panose="020F0502020204030204" pitchFamily="34" charset="0"/>
                        </a:rPr>
                        <a:t>24,5</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ro-RO" sz="1100" b="0" i="0" u="none" strike="noStrike" dirty="0">
                          <a:solidFill>
                            <a:srgbClr val="000000"/>
                          </a:solidFill>
                          <a:effectLst/>
                          <a:latin typeface="Calibri" panose="020F0502020204030204" pitchFamily="34" charset="0"/>
                        </a:rPr>
                        <a:t>24,7</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ro-RO" sz="1100" b="0" i="0" u="none" strike="noStrike" dirty="0">
                          <a:solidFill>
                            <a:srgbClr val="000000"/>
                          </a:solidFill>
                          <a:effectLst/>
                          <a:latin typeface="Calibri" panose="020F0502020204030204" pitchFamily="34" charset="0"/>
                        </a:rPr>
                        <a:t>25,1</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22,1</a:t>
                      </a: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26,0</a:t>
                      </a: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13,0</a:t>
                      </a:r>
                    </a:p>
                  </a:txBody>
                  <a:tcPr marL="7620" marR="7620" marT="7620" marB="0" anchor="b"/>
                </a:tc>
                <a:tc>
                  <a:txBody>
                    <a:bodyPr/>
                    <a:lstStyle/>
                    <a:p>
                      <a:pPr algn="ctr" fontAlgn="b">
                        <a:buNone/>
                      </a:pPr>
                      <a:r>
                        <a:rPr lang="en-US" sz="1100" b="0" i="0" u="none" strike="noStrike" dirty="0">
                          <a:solidFill>
                            <a:srgbClr val="000000"/>
                          </a:solidFill>
                          <a:effectLst/>
                          <a:latin typeface="Calibri" panose="020F0502020204030204" pitchFamily="34" charset="0"/>
                        </a:rPr>
                        <a:t>51,0</a:t>
                      </a:r>
                    </a:p>
                  </a:txBody>
                  <a:tcPr marL="7620" marR="7620" marT="7620" marB="0" anchor="b"/>
                </a:tc>
                <a:tc>
                  <a:txBody>
                    <a:bodyPr/>
                    <a:lstStyle/>
                    <a:p>
                      <a:pPr algn="ctr" fontAlgn="b">
                        <a:buNone/>
                      </a:pPr>
                      <a:r>
                        <a:rPr lang="en-US" sz="1100" b="0" i="0" u="none" strike="noStrike" dirty="0">
                          <a:solidFill>
                            <a:srgbClr val="000000"/>
                          </a:solidFill>
                          <a:effectLst/>
                          <a:latin typeface="Calibri" panose="020F0502020204030204" pitchFamily="34" charset="0"/>
                        </a:rPr>
                        <a:t>48,9</a:t>
                      </a:r>
                    </a:p>
                  </a:txBody>
                  <a:tcPr marL="7620" marR="7620" marT="7620" marB="0" anchor="b"/>
                </a:tc>
                <a:extLst>
                  <a:ext uri="{0D108BD9-81ED-4DB2-BD59-A6C34878D82A}">
                    <a16:rowId xmlns:a16="http://schemas.microsoft.com/office/drawing/2014/main" val="1816766658"/>
                  </a:ext>
                </a:extLst>
              </a:tr>
              <a:tr h="0">
                <a:tc>
                  <a:txBody>
                    <a:bodyPr/>
                    <a:lstStyle/>
                    <a:p>
                      <a:pPr indent="-226695" algn="l"/>
                      <a:r>
                        <a:rPr lang="en-GB" sz="1000">
                          <a:effectLst/>
                        </a:rPr>
                        <a:t>September</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fontAlgn="b">
                        <a:buNone/>
                      </a:pPr>
                      <a:r>
                        <a:rPr lang="ro-RO" sz="1100" b="0" i="0" u="none" strike="noStrike" dirty="0">
                          <a:solidFill>
                            <a:srgbClr val="000000"/>
                          </a:solidFill>
                          <a:effectLst/>
                          <a:latin typeface="Calibri" panose="020F0502020204030204" pitchFamily="34" charset="0"/>
                        </a:rPr>
                        <a:t>21,4</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ro-RO" sz="1100" b="0" i="0" u="none" strike="noStrike" dirty="0">
                          <a:solidFill>
                            <a:srgbClr val="000000"/>
                          </a:solidFill>
                          <a:effectLst/>
                          <a:latin typeface="Calibri" panose="020F0502020204030204" pitchFamily="34" charset="0"/>
                        </a:rPr>
                        <a:t>12,6</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ro-RO" sz="1100" b="0" i="0" u="none" strike="noStrike" dirty="0">
                          <a:solidFill>
                            <a:srgbClr val="000000"/>
                          </a:solidFill>
                          <a:effectLst/>
                          <a:latin typeface="Calibri" panose="020F0502020204030204" pitchFamily="34" charset="0"/>
                        </a:rPr>
                        <a:t>17,4</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17,5</a:t>
                      </a: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37,0</a:t>
                      </a: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5,5</a:t>
                      </a:r>
                    </a:p>
                  </a:txBody>
                  <a:tcPr marL="7620" marR="7620" marT="7620" marB="0" anchor="b"/>
                </a:tc>
                <a:tc>
                  <a:txBody>
                    <a:bodyPr/>
                    <a:lstStyle/>
                    <a:p>
                      <a:pPr algn="ctr" fontAlgn="b">
                        <a:buNone/>
                      </a:pPr>
                      <a:r>
                        <a:rPr lang="en-US" sz="1100" b="0" i="0" u="none" strike="noStrike" dirty="0">
                          <a:solidFill>
                            <a:srgbClr val="000000"/>
                          </a:solidFill>
                          <a:effectLst/>
                          <a:latin typeface="Calibri" panose="020F0502020204030204" pitchFamily="34" charset="0"/>
                        </a:rPr>
                        <a:t>102,0</a:t>
                      </a:r>
                    </a:p>
                  </a:txBody>
                  <a:tcPr marL="7620" marR="7620" marT="7620" marB="0" anchor="b"/>
                </a:tc>
                <a:tc>
                  <a:txBody>
                    <a:bodyPr/>
                    <a:lstStyle/>
                    <a:p>
                      <a:pPr algn="ctr" fontAlgn="b">
                        <a:buNone/>
                      </a:pPr>
                      <a:r>
                        <a:rPr lang="en-US" sz="1100" b="0" i="0" u="none" strike="noStrike" dirty="0">
                          <a:solidFill>
                            <a:srgbClr val="000000"/>
                          </a:solidFill>
                          <a:effectLst/>
                          <a:latin typeface="Calibri" panose="020F0502020204030204" pitchFamily="34" charset="0"/>
                        </a:rPr>
                        <a:t>42,4</a:t>
                      </a:r>
                    </a:p>
                  </a:txBody>
                  <a:tcPr marL="7620" marR="7620" marT="7620" marB="0" anchor="b"/>
                </a:tc>
                <a:extLst>
                  <a:ext uri="{0D108BD9-81ED-4DB2-BD59-A6C34878D82A}">
                    <a16:rowId xmlns:a16="http://schemas.microsoft.com/office/drawing/2014/main" val="4202592364"/>
                  </a:ext>
                </a:extLst>
              </a:tr>
              <a:tr h="0">
                <a:tc>
                  <a:txBody>
                    <a:bodyPr/>
                    <a:lstStyle/>
                    <a:p>
                      <a:pPr indent="-226695" algn="l"/>
                      <a:r>
                        <a:rPr lang="en-GB" sz="1000">
                          <a:effectLst/>
                        </a:rPr>
                        <a:t>Average/sum</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fontAlgn="b">
                        <a:buNone/>
                      </a:pPr>
                      <a:r>
                        <a:rPr lang="ro-RO" sz="1100" b="0" i="0" u="none" strike="noStrike" dirty="0">
                          <a:solidFill>
                            <a:srgbClr val="000000"/>
                          </a:solidFill>
                          <a:effectLst/>
                          <a:latin typeface="Calibri" panose="020F0502020204030204" pitchFamily="34" charset="0"/>
                        </a:rPr>
                        <a:t>13,5</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ro-RO" sz="1100" b="0" i="0" u="none" strike="noStrike" dirty="0">
                          <a:solidFill>
                            <a:srgbClr val="000000"/>
                          </a:solidFill>
                          <a:effectLst/>
                          <a:latin typeface="Calibri" panose="020F0502020204030204" pitchFamily="34" charset="0"/>
                        </a:rPr>
                        <a:t>12,3</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ro-RO" sz="1100" b="0" i="0" u="none" strike="noStrike" dirty="0">
                          <a:solidFill>
                            <a:srgbClr val="000000"/>
                          </a:solidFill>
                          <a:effectLst/>
                          <a:latin typeface="Calibri" panose="020F0502020204030204" pitchFamily="34" charset="0"/>
                        </a:rPr>
                        <a:t>12,7</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en-US" sz="1100" b="0" i="0" u="none" strike="noStrike" dirty="0">
                          <a:solidFill>
                            <a:srgbClr val="000000"/>
                          </a:solidFill>
                          <a:effectLst/>
                          <a:latin typeface="Calibri" panose="020F0502020204030204" pitchFamily="34" charset="0"/>
                        </a:rPr>
                        <a:t>11,2</a:t>
                      </a:r>
                    </a:p>
                  </a:txBody>
                  <a:tcPr marL="7620" marR="7620" marT="7620" marB="0" anchor="b"/>
                </a:tc>
                <a:tc>
                  <a:txBody>
                    <a:bodyPr/>
                    <a:lstStyle/>
                    <a:p>
                      <a:pPr algn="ctr" fontAlgn="b">
                        <a:buNone/>
                      </a:pPr>
                      <a:r>
                        <a:rPr lang="en-US" sz="1100" b="0" i="0" u="none" strike="noStrike" dirty="0">
                          <a:solidFill>
                            <a:srgbClr val="000000"/>
                          </a:solidFill>
                          <a:effectLst/>
                          <a:latin typeface="Calibri" panose="020F0502020204030204" pitchFamily="34" charset="0"/>
                        </a:rPr>
                        <a:t>492,3</a:t>
                      </a:r>
                    </a:p>
                  </a:txBody>
                  <a:tcPr marL="7620" marR="7620" marT="7620" marB="0" anchor="b"/>
                </a:tc>
                <a:tc>
                  <a:txBody>
                    <a:bodyPr/>
                    <a:lstStyle/>
                    <a:p>
                      <a:pPr algn="ctr" fontAlgn="b">
                        <a:buNone/>
                      </a:pPr>
                      <a:r>
                        <a:rPr lang="en-US" sz="1100" b="0" i="0" u="none" strike="noStrike" dirty="0">
                          <a:solidFill>
                            <a:srgbClr val="000000"/>
                          </a:solidFill>
                          <a:effectLst/>
                          <a:latin typeface="Calibri" panose="020F0502020204030204" pitchFamily="34" charset="0"/>
                        </a:rPr>
                        <a:t>551,4</a:t>
                      </a:r>
                    </a:p>
                  </a:txBody>
                  <a:tcPr marL="7620" marR="7620" marT="7620" marB="0" anchor="b"/>
                </a:tc>
                <a:tc>
                  <a:txBody>
                    <a:bodyPr/>
                    <a:lstStyle/>
                    <a:p>
                      <a:pPr algn="ctr" fontAlgn="b">
                        <a:buNone/>
                      </a:pPr>
                      <a:r>
                        <a:rPr lang="en-US" sz="1100" b="0" i="0" u="none" strike="noStrike" dirty="0">
                          <a:solidFill>
                            <a:srgbClr val="000000"/>
                          </a:solidFill>
                          <a:effectLst/>
                          <a:latin typeface="Calibri" panose="020F0502020204030204" pitchFamily="34" charset="0"/>
                        </a:rPr>
                        <a:t>508,3</a:t>
                      </a:r>
                    </a:p>
                  </a:txBody>
                  <a:tcPr marL="7620" marR="7620" marT="7620" marB="0" anchor="b"/>
                </a:tc>
                <a:tc>
                  <a:txBody>
                    <a:bodyPr/>
                    <a:lstStyle/>
                    <a:p>
                      <a:pPr algn="ctr" fontAlgn="b">
                        <a:buNone/>
                      </a:pPr>
                      <a:r>
                        <a:rPr lang="en-US" sz="1100" b="0" i="0" u="none" strike="noStrike" dirty="0">
                          <a:solidFill>
                            <a:srgbClr val="000000"/>
                          </a:solidFill>
                          <a:effectLst/>
                          <a:latin typeface="Calibri" panose="020F0502020204030204" pitchFamily="34" charset="0"/>
                        </a:rPr>
                        <a:t>565,1</a:t>
                      </a:r>
                    </a:p>
                  </a:txBody>
                  <a:tcPr marL="7620" marR="7620" marT="7620" marB="0" anchor="b"/>
                </a:tc>
                <a:extLst>
                  <a:ext uri="{0D108BD9-81ED-4DB2-BD59-A6C34878D82A}">
                    <a16:rowId xmlns:a16="http://schemas.microsoft.com/office/drawing/2014/main" val="3524079081"/>
                  </a:ext>
                </a:extLst>
              </a:tr>
            </a:tbl>
          </a:graphicData>
        </a:graphic>
      </p:graphicFrame>
      <p:graphicFrame>
        <p:nvGraphicFramePr>
          <p:cNvPr id="4" name="Table 3">
            <a:extLst>
              <a:ext uri="{FF2B5EF4-FFF2-40B4-BE49-F238E27FC236}">
                <a16:creationId xmlns:a16="http://schemas.microsoft.com/office/drawing/2014/main" id="{6DBDC605-5FF1-A305-5B9B-00C8FB7C6014}"/>
              </a:ext>
            </a:extLst>
          </p:cNvPr>
          <p:cNvGraphicFramePr>
            <a:graphicFrameLocks noGrp="1"/>
          </p:cNvGraphicFramePr>
          <p:nvPr>
            <p:extLst>
              <p:ext uri="{D42A27DB-BD31-4B8C-83A1-F6EECF244321}">
                <p14:modId xmlns:p14="http://schemas.microsoft.com/office/powerpoint/2010/main" val="3021281971"/>
              </p:ext>
            </p:extLst>
          </p:nvPr>
        </p:nvGraphicFramePr>
        <p:xfrm>
          <a:off x="1941226" y="22611888"/>
          <a:ext cx="7578676" cy="3200400"/>
        </p:xfrm>
        <a:graphic>
          <a:graphicData uri="http://schemas.openxmlformats.org/drawingml/2006/table">
            <a:tbl>
              <a:tblPr firstRow="1" firstCol="1" bandRow="1">
                <a:tableStyleId>{93296810-A885-4BE3-A3E7-6D5BEEA58F35}</a:tableStyleId>
              </a:tblPr>
              <a:tblGrid>
                <a:gridCol w="847316">
                  <a:extLst>
                    <a:ext uri="{9D8B030D-6E8A-4147-A177-3AD203B41FA5}">
                      <a16:colId xmlns:a16="http://schemas.microsoft.com/office/drawing/2014/main" val="1885560433"/>
                    </a:ext>
                  </a:extLst>
                </a:gridCol>
                <a:gridCol w="446405">
                  <a:extLst>
                    <a:ext uri="{9D8B030D-6E8A-4147-A177-3AD203B41FA5}">
                      <a16:colId xmlns:a16="http://schemas.microsoft.com/office/drawing/2014/main" val="1074505333"/>
                    </a:ext>
                  </a:extLst>
                </a:gridCol>
                <a:gridCol w="391160">
                  <a:extLst>
                    <a:ext uri="{9D8B030D-6E8A-4147-A177-3AD203B41FA5}">
                      <a16:colId xmlns:a16="http://schemas.microsoft.com/office/drawing/2014/main" val="166068493"/>
                    </a:ext>
                  </a:extLst>
                </a:gridCol>
                <a:gridCol w="500380">
                  <a:extLst>
                    <a:ext uri="{9D8B030D-6E8A-4147-A177-3AD203B41FA5}">
                      <a16:colId xmlns:a16="http://schemas.microsoft.com/office/drawing/2014/main" val="172149987"/>
                    </a:ext>
                  </a:extLst>
                </a:gridCol>
                <a:gridCol w="783590">
                  <a:extLst>
                    <a:ext uri="{9D8B030D-6E8A-4147-A177-3AD203B41FA5}">
                      <a16:colId xmlns:a16="http://schemas.microsoft.com/office/drawing/2014/main" val="1471924995"/>
                    </a:ext>
                  </a:extLst>
                </a:gridCol>
                <a:gridCol w="571222">
                  <a:extLst>
                    <a:ext uri="{9D8B030D-6E8A-4147-A177-3AD203B41FA5}">
                      <a16:colId xmlns:a16="http://schemas.microsoft.com/office/drawing/2014/main" val="3706443419"/>
                    </a:ext>
                  </a:extLst>
                </a:gridCol>
                <a:gridCol w="496214">
                  <a:extLst>
                    <a:ext uri="{9D8B030D-6E8A-4147-A177-3AD203B41FA5}">
                      <a16:colId xmlns:a16="http://schemas.microsoft.com/office/drawing/2014/main" val="3987237926"/>
                    </a:ext>
                  </a:extLst>
                </a:gridCol>
                <a:gridCol w="1103986">
                  <a:extLst>
                    <a:ext uri="{9D8B030D-6E8A-4147-A177-3AD203B41FA5}">
                      <a16:colId xmlns:a16="http://schemas.microsoft.com/office/drawing/2014/main" val="343839833"/>
                    </a:ext>
                  </a:extLst>
                </a:gridCol>
                <a:gridCol w="2438403">
                  <a:extLst>
                    <a:ext uri="{9D8B030D-6E8A-4147-A177-3AD203B41FA5}">
                      <a16:colId xmlns:a16="http://schemas.microsoft.com/office/drawing/2014/main" val="2006591801"/>
                    </a:ext>
                  </a:extLst>
                </a:gridCol>
              </a:tblGrid>
              <a:tr h="0">
                <a:tc rowSpan="2">
                  <a:txBody>
                    <a:bodyPr/>
                    <a:lstStyle/>
                    <a:p>
                      <a:pPr indent="0" algn="ctr"/>
                      <a:r>
                        <a:rPr lang="ro-RO" sz="1000" dirty="0" err="1">
                          <a:effectLst/>
                        </a:rPr>
                        <a:t>Treatments</a:t>
                      </a:r>
                      <a:endParaRPr lang="en-GB" sz="1400" dirty="0">
                        <a:effectLst/>
                      </a:endParaRPr>
                    </a:p>
                    <a:p>
                      <a:pPr indent="0" algn="ctr"/>
                      <a:r>
                        <a:rPr lang="ro-RO" sz="1000" dirty="0">
                          <a:effectLst/>
                        </a:rPr>
                        <a:t>(</a:t>
                      </a:r>
                      <a:r>
                        <a:rPr lang="ro-RO" sz="1000" dirty="0" err="1">
                          <a:effectLst/>
                        </a:rPr>
                        <a:t>Doses</a:t>
                      </a:r>
                      <a:r>
                        <a:rPr lang="ro-RO" sz="1000" dirty="0">
                          <a:effectLst/>
                        </a:rPr>
                        <a:t>)</a:t>
                      </a:r>
                      <a:endParaRPr lang="en-GB"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rowSpan="2">
                  <a:txBody>
                    <a:bodyPr/>
                    <a:lstStyle/>
                    <a:p>
                      <a:pPr indent="0" algn="ctr"/>
                      <a:r>
                        <a:rPr lang="ro-RO" sz="1000" dirty="0">
                          <a:effectLst/>
                        </a:rPr>
                        <a:t>2020</a:t>
                      </a:r>
                      <a:endParaRPr lang="en-GB"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rowSpan="2">
                  <a:txBody>
                    <a:bodyPr/>
                    <a:lstStyle/>
                    <a:p>
                      <a:pPr indent="0" algn="ctr"/>
                      <a:r>
                        <a:rPr lang="ro-RO" sz="1000" dirty="0">
                          <a:effectLst/>
                        </a:rPr>
                        <a:t>2021</a:t>
                      </a:r>
                      <a:endParaRPr lang="en-GB"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rowSpan="2">
                  <a:txBody>
                    <a:bodyPr/>
                    <a:lstStyle/>
                    <a:p>
                      <a:pPr indent="0" algn="ctr"/>
                      <a:r>
                        <a:rPr lang="ro-RO" sz="1000" dirty="0">
                          <a:effectLst/>
                        </a:rPr>
                        <a:t>2022</a:t>
                      </a:r>
                      <a:endParaRPr lang="en-GB"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rowSpan="2">
                  <a:txBody>
                    <a:bodyPr/>
                    <a:lstStyle/>
                    <a:p>
                      <a:pPr indent="0" algn="ctr"/>
                      <a:r>
                        <a:rPr lang="ro-RO" sz="1000" dirty="0" err="1">
                          <a:effectLst/>
                        </a:rPr>
                        <a:t>Mean</a:t>
                      </a:r>
                      <a:endParaRPr lang="en-GB" sz="1400" dirty="0">
                        <a:effectLst/>
                      </a:endParaRPr>
                    </a:p>
                    <a:p>
                      <a:pPr indent="0" algn="ctr"/>
                      <a:r>
                        <a:rPr lang="ro-RO" sz="1000" dirty="0">
                          <a:effectLst/>
                        </a:rPr>
                        <a:t>(2020-2022)</a:t>
                      </a:r>
                      <a:endParaRPr lang="en-GB"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gridSpan="3">
                  <a:txBody>
                    <a:bodyPr/>
                    <a:lstStyle/>
                    <a:p>
                      <a:pPr indent="0" algn="ctr"/>
                      <a:r>
                        <a:rPr lang="ro-RO" sz="1000">
                          <a:effectLst/>
                        </a:rPr>
                        <a:t>Increase over control</a:t>
                      </a:r>
                      <a:endParaRPr lang="en-GB" sz="1400">
                        <a:effectLst/>
                      </a:endParaRPr>
                    </a:p>
                    <a:p>
                      <a:pPr marL="226695" indent="0" algn="ctr"/>
                      <a:r>
                        <a:rPr lang="ro-RO" sz="1000">
                          <a:effectLst/>
                        </a:rPr>
                        <a:t> </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GB"/>
                    </a:p>
                  </a:txBody>
                  <a:tcPr/>
                </a:tc>
                <a:tc hMerge="1">
                  <a:txBody>
                    <a:bodyPr/>
                    <a:lstStyle/>
                    <a:p>
                      <a:endParaRPr lang="en-GB"/>
                    </a:p>
                  </a:txBody>
                  <a:tcPr/>
                </a:tc>
                <a:tc rowSpan="2">
                  <a:txBody>
                    <a:bodyPr/>
                    <a:lstStyle/>
                    <a:p>
                      <a:pPr indent="0" algn="ctr"/>
                      <a:r>
                        <a:rPr lang="ro-RO" sz="1000" dirty="0">
                          <a:effectLst/>
                        </a:rPr>
                        <a:t>Agronomic </a:t>
                      </a:r>
                      <a:r>
                        <a:rPr lang="ro-RO" sz="1000" dirty="0" err="1">
                          <a:effectLst/>
                        </a:rPr>
                        <a:t>efficiency</a:t>
                      </a:r>
                      <a:r>
                        <a:rPr lang="ro-RO" sz="1000" dirty="0">
                          <a:effectLst/>
                        </a:rPr>
                        <a:t> of P or N</a:t>
                      </a:r>
                      <a:endParaRPr lang="en-GB" sz="1400" dirty="0">
                        <a:effectLst/>
                      </a:endParaRPr>
                    </a:p>
                    <a:p>
                      <a:pPr indent="0" algn="ctr"/>
                      <a:r>
                        <a:rPr lang="ro-RO" sz="1000" dirty="0">
                          <a:effectLst/>
                        </a:rPr>
                        <a:t>(2020-2022)</a:t>
                      </a:r>
                      <a:endParaRPr lang="en-GB"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61122595"/>
                  </a:ext>
                </a:extLst>
              </a:tr>
              <a:tr h="0">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a:txBody>
                    <a:bodyPr/>
                    <a:lstStyle/>
                    <a:p>
                      <a:pPr indent="0" algn="ctr"/>
                      <a:r>
                        <a:rPr lang="ro-RO" sz="1000">
                          <a:effectLst/>
                        </a:rPr>
                        <a:t>q/ha</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dirty="0">
                          <a:effectLst/>
                        </a:rPr>
                        <a:t>%</a:t>
                      </a:r>
                      <a:endParaRPr lang="en-GB"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dirty="0" err="1">
                          <a:effectLst/>
                        </a:rPr>
                        <a:t>Significance</a:t>
                      </a:r>
                      <a:endParaRPr lang="en-GB"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en-GB"/>
                    </a:p>
                  </a:txBody>
                  <a:tcPr/>
                </a:tc>
                <a:extLst>
                  <a:ext uri="{0D108BD9-81ED-4DB2-BD59-A6C34878D82A}">
                    <a16:rowId xmlns:a16="http://schemas.microsoft.com/office/drawing/2014/main" val="3507492369"/>
                  </a:ext>
                </a:extLst>
              </a:tr>
              <a:tr h="0">
                <a:tc gridSpan="8">
                  <a:txBody>
                    <a:bodyPr/>
                    <a:lstStyle/>
                    <a:p>
                      <a:pPr marL="226695" indent="0" algn="ctr"/>
                      <a:r>
                        <a:rPr lang="ro-RO" sz="1000">
                          <a:effectLst/>
                        </a:rPr>
                        <a:t>P2O5 – Phosphorus (kg/ha)</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marL="226695" indent="0" algn="just"/>
                      <a:r>
                        <a:rPr lang="ro-RO" sz="1000">
                          <a:effectLst/>
                        </a:rPr>
                        <a:t> </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33481365"/>
                  </a:ext>
                </a:extLst>
              </a:tr>
              <a:tr h="0">
                <a:tc>
                  <a:txBody>
                    <a:bodyPr/>
                    <a:lstStyle/>
                    <a:p>
                      <a:pPr indent="0" algn="just"/>
                      <a:r>
                        <a:rPr lang="ro-RO" sz="1000">
                          <a:effectLst/>
                        </a:rPr>
                        <a:t>0 (CT)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15.3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18.0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12.6</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15.3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100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59048015"/>
                  </a:ext>
                </a:extLst>
              </a:tr>
              <a:tr h="0">
                <a:tc>
                  <a:txBody>
                    <a:bodyPr/>
                    <a:lstStyle/>
                    <a:p>
                      <a:pPr indent="0" algn="just"/>
                      <a:r>
                        <a:rPr lang="ro-RO" sz="1000">
                          <a:effectLst/>
                        </a:rPr>
                        <a:t>40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18.2</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37.4</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30.3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28.6</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13.3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187</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37.5</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1025038"/>
                  </a:ext>
                </a:extLst>
              </a:tr>
              <a:tr h="0">
                <a:tc>
                  <a:txBody>
                    <a:bodyPr/>
                    <a:lstStyle/>
                    <a:p>
                      <a:pPr indent="0" algn="just"/>
                      <a:r>
                        <a:rPr lang="ro-RO" sz="1000">
                          <a:effectLst/>
                        </a:rPr>
                        <a:t>80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27.3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50.0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37.7</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38.3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23.0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250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28.6</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97772283"/>
                  </a:ext>
                </a:extLst>
              </a:tr>
              <a:tr h="0">
                <a:tc>
                  <a:txBody>
                    <a:bodyPr/>
                    <a:lstStyle/>
                    <a:p>
                      <a:pPr indent="0" algn="just"/>
                      <a:r>
                        <a:rPr lang="ro-RO" sz="1000">
                          <a:effectLst/>
                        </a:rPr>
                        <a:t>120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29.5</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56.3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41.8</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42.5</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27.2</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278</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22.7</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66875169"/>
                  </a:ext>
                </a:extLst>
              </a:tr>
              <a:tr h="0">
                <a:tc>
                  <a:txBody>
                    <a:bodyPr/>
                    <a:lstStyle/>
                    <a:p>
                      <a:pPr indent="0" algn="just"/>
                      <a:r>
                        <a:rPr lang="ro-RO" sz="1000">
                          <a:effectLst/>
                        </a:rPr>
                        <a:t>160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33.3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61.9</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46.3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47.2</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31.9</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dirty="0">
                          <a:effectLst/>
                        </a:rPr>
                        <a:t>308</a:t>
                      </a:r>
                      <a:endParaRPr lang="en-GB"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dirty="0">
                          <a:effectLst/>
                        </a:rPr>
                        <a:t>***</a:t>
                      </a:r>
                      <a:endParaRPr lang="en-GB"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19.9</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26651218"/>
                  </a:ext>
                </a:extLst>
              </a:tr>
              <a:tr h="0">
                <a:tc>
                  <a:txBody>
                    <a:bodyPr/>
                    <a:lstStyle/>
                    <a:p>
                      <a:pPr indent="0" algn="just"/>
                      <a:r>
                        <a:rPr lang="ro-RO" sz="1000">
                          <a:effectLst/>
                        </a:rPr>
                        <a:t>LSD 5%</a:t>
                      </a:r>
                      <a:endParaRPr lang="en-GB" sz="1400">
                        <a:effectLst/>
                      </a:endParaRPr>
                    </a:p>
                    <a:p>
                      <a:pPr indent="0" algn="just"/>
                      <a:r>
                        <a:rPr lang="ro-RO" sz="1000">
                          <a:effectLst/>
                        </a:rPr>
                        <a:t>LSD 1%</a:t>
                      </a:r>
                      <a:endParaRPr lang="en-GB" sz="1400">
                        <a:effectLst/>
                      </a:endParaRPr>
                    </a:p>
                    <a:p>
                      <a:pPr indent="0" algn="just"/>
                      <a:r>
                        <a:rPr lang="ro-RO" sz="1000">
                          <a:effectLst/>
                        </a:rPr>
                        <a:t>LSD 0.1%</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3.3</a:t>
                      </a:r>
                      <a:endParaRPr lang="en-GB" sz="1400">
                        <a:effectLst/>
                      </a:endParaRPr>
                    </a:p>
                    <a:p>
                      <a:pPr indent="0" algn="ctr"/>
                      <a:r>
                        <a:rPr lang="ro-RO" sz="1000">
                          <a:effectLst/>
                        </a:rPr>
                        <a:t>4.6</a:t>
                      </a:r>
                      <a:endParaRPr lang="en-GB" sz="1400">
                        <a:effectLst/>
                      </a:endParaRPr>
                    </a:p>
                    <a:p>
                      <a:pPr indent="0" algn="ctr"/>
                      <a:r>
                        <a:rPr lang="ro-RO" sz="1000">
                          <a:effectLst/>
                        </a:rPr>
                        <a:t>6.5</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2.1</a:t>
                      </a:r>
                      <a:endParaRPr lang="en-GB" sz="1400">
                        <a:effectLst/>
                      </a:endParaRPr>
                    </a:p>
                    <a:p>
                      <a:pPr indent="0" algn="ctr"/>
                      <a:r>
                        <a:rPr lang="ro-RO" sz="1000">
                          <a:effectLst/>
                        </a:rPr>
                        <a:t>2.9</a:t>
                      </a:r>
                      <a:endParaRPr lang="en-GB" sz="1400">
                        <a:effectLst/>
                      </a:endParaRPr>
                    </a:p>
                    <a:p>
                      <a:pPr indent="0" algn="ctr"/>
                      <a:r>
                        <a:rPr lang="ro-RO" sz="1000">
                          <a:effectLst/>
                        </a:rPr>
                        <a:t>4.1</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1.6</a:t>
                      </a:r>
                      <a:endParaRPr lang="en-GB" sz="1400">
                        <a:effectLst/>
                      </a:endParaRPr>
                    </a:p>
                    <a:p>
                      <a:pPr indent="0" algn="ctr"/>
                      <a:r>
                        <a:rPr lang="ro-RO" sz="1000">
                          <a:effectLst/>
                        </a:rPr>
                        <a:t>2.2</a:t>
                      </a:r>
                      <a:endParaRPr lang="en-GB" sz="1400">
                        <a:effectLst/>
                      </a:endParaRPr>
                    </a:p>
                    <a:p>
                      <a:pPr indent="0" algn="ctr"/>
                      <a:r>
                        <a:rPr lang="ro-RO" sz="1000">
                          <a:effectLst/>
                        </a:rPr>
                        <a:t>3.1</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2.0</a:t>
                      </a:r>
                      <a:endParaRPr lang="en-GB" sz="1400">
                        <a:effectLst/>
                      </a:endParaRPr>
                    </a:p>
                    <a:p>
                      <a:pPr indent="0" algn="ctr"/>
                      <a:r>
                        <a:rPr lang="ro-RO" sz="1000">
                          <a:effectLst/>
                        </a:rPr>
                        <a:t>2.9</a:t>
                      </a:r>
                      <a:endParaRPr lang="en-GB" sz="1400">
                        <a:effectLst/>
                      </a:endParaRPr>
                    </a:p>
                    <a:p>
                      <a:pPr indent="0" algn="ctr"/>
                      <a:r>
                        <a:rPr lang="ro-RO" sz="1000">
                          <a:effectLst/>
                        </a:rPr>
                        <a:t>4.2</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226695" indent="0" algn="ctr"/>
                      <a:r>
                        <a:rPr lang="ro-RO" sz="1000">
                          <a:effectLst/>
                        </a:rPr>
                        <a:t> </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226695" indent="0" algn="ctr"/>
                      <a:r>
                        <a:rPr lang="ro-RO" sz="1000" dirty="0">
                          <a:effectLst/>
                        </a:rPr>
                        <a:t> </a:t>
                      </a:r>
                      <a:endParaRPr lang="en-GB"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226695" indent="0" algn="ctr"/>
                      <a:r>
                        <a:rPr lang="ro-RO" sz="1000">
                          <a:effectLst/>
                        </a:rPr>
                        <a:t> </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226695" indent="0" algn="ctr"/>
                      <a:r>
                        <a:rPr lang="ro-RO" sz="1000" dirty="0">
                          <a:effectLst/>
                        </a:rPr>
                        <a:t> </a:t>
                      </a:r>
                      <a:endParaRPr lang="en-GB"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27067987"/>
                  </a:ext>
                </a:extLst>
              </a:tr>
              <a:tr h="0">
                <a:tc gridSpan="9">
                  <a:txBody>
                    <a:bodyPr/>
                    <a:lstStyle/>
                    <a:p>
                      <a:pPr marL="226695" indent="0" algn="ctr"/>
                      <a:r>
                        <a:rPr lang="ro-RO" sz="1000">
                          <a:effectLst/>
                        </a:rPr>
                        <a:t>N-nitrogen (kg/ha)</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pPr marL="226695" indent="0" algn="ct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45950299"/>
                  </a:ext>
                </a:extLst>
              </a:tr>
              <a:tr h="0">
                <a:tc>
                  <a:txBody>
                    <a:bodyPr/>
                    <a:lstStyle/>
                    <a:p>
                      <a:pPr indent="0" algn="just"/>
                      <a:r>
                        <a:rPr lang="ro-RO" sz="1000">
                          <a:effectLst/>
                        </a:rPr>
                        <a:t>0 (CT)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15.3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18.0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12.6</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15.3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100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38213377"/>
                  </a:ext>
                </a:extLst>
              </a:tr>
              <a:tr h="0">
                <a:tc>
                  <a:txBody>
                    <a:bodyPr/>
                    <a:lstStyle/>
                    <a:p>
                      <a:pPr indent="0" algn="just"/>
                      <a:r>
                        <a:rPr lang="ro-RO" sz="1000">
                          <a:effectLst/>
                        </a:rPr>
                        <a:t>40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29.3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38.8</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29.3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32.5</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17.2</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212</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43.0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66912546"/>
                  </a:ext>
                </a:extLst>
              </a:tr>
              <a:tr h="0">
                <a:tc>
                  <a:txBody>
                    <a:bodyPr/>
                    <a:lstStyle/>
                    <a:p>
                      <a:pPr indent="0" algn="just"/>
                      <a:r>
                        <a:rPr lang="ro-RO" sz="1000">
                          <a:effectLst/>
                        </a:rPr>
                        <a:t>80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32.3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48.2</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31.7</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37.4</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22.1</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244</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27.7</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98902816"/>
                  </a:ext>
                </a:extLst>
              </a:tr>
              <a:tr h="0">
                <a:tc>
                  <a:txBody>
                    <a:bodyPr/>
                    <a:lstStyle/>
                    <a:p>
                      <a:pPr indent="0" algn="just"/>
                      <a:r>
                        <a:rPr lang="ro-RO" sz="1000">
                          <a:effectLst/>
                        </a:rPr>
                        <a:t>120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37.0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52.2</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37.3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42.2</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26.9</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276</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22.4</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57306941"/>
                  </a:ext>
                </a:extLst>
              </a:tr>
              <a:tr h="0">
                <a:tc>
                  <a:txBody>
                    <a:bodyPr/>
                    <a:lstStyle/>
                    <a:p>
                      <a:pPr indent="0" algn="just"/>
                      <a:r>
                        <a:rPr lang="ro-RO" sz="1000">
                          <a:effectLst/>
                        </a:rPr>
                        <a:t>160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43.3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55.8</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41.5</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46.9</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31.6</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307</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19.7</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72346545"/>
                  </a:ext>
                </a:extLst>
              </a:tr>
              <a:tr h="0">
                <a:tc>
                  <a:txBody>
                    <a:bodyPr/>
                    <a:lstStyle/>
                    <a:p>
                      <a:pPr indent="0" algn="just"/>
                      <a:r>
                        <a:rPr lang="ro-RO" sz="1000">
                          <a:effectLst/>
                        </a:rPr>
                        <a:t>LSD 5%</a:t>
                      </a:r>
                      <a:endParaRPr lang="en-GB" sz="1400">
                        <a:effectLst/>
                      </a:endParaRPr>
                    </a:p>
                    <a:p>
                      <a:pPr indent="0" algn="just"/>
                      <a:r>
                        <a:rPr lang="ro-RO" sz="1000">
                          <a:effectLst/>
                        </a:rPr>
                        <a:t>LSD 1%</a:t>
                      </a:r>
                      <a:endParaRPr lang="en-GB" sz="1400">
                        <a:effectLst/>
                      </a:endParaRPr>
                    </a:p>
                    <a:p>
                      <a:pPr indent="0" algn="just"/>
                      <a:r>
                        <a:rPr lang="ro-RO" sz="1000">
                          <a:effectLst/>
                        </a:rPr>
                        <a:t>LSD 0.1%</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3.0</a:t>
                      </a:r>
                      <a:endParaRPr lang="en-GB" sz="1400">
                        <a:effectLst/>
                      </a:endParaRPr>
                    </a:p>
                    <a:p>
                      <a:pPr indent="0" algn="ctr"/>
                      <a:r>
                        <a:rPr lang="ro-RO" sz="1000">
                          <a:effectLst/>
                        </a:rPr>
                        <a:t>4.0</a:t>
                      </a:r>
                      <a:endParaRPr lang="en-GB" sz="1400">
                        <a:effectLst/>
                      </a:endParaRPr>
                    </a:p>
                    <a:p>
                      <a:pPr indent="0" algn="ctr"/>
                      <a:r>
                        <a:rPr lang="ro-RO" sz="1000">
                          <a:effectLst/>
                        </a:rPr>
                        <a:t>5.2</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1.9</a:t>
                      </a:r>
                      <a:endParaRPr lang="en-GB" sz="1400">
                        <a:effectLst/>
                      </a:endParaRPr>
                    </a:p>
                    <a:p>
                      <a:pPr indent="0" algn="ctr"/>
                      <a:r>
                        <a:rPr lang="ro-RO" sz="1000">
                          <a:effectLst/>
                        </a:rPr>
                        <a:t>2.5</a:t>
                      </a:r>
                      <a:endParaRPr lang="en-GB" sz="1400">
                        <a:effectLst/>
                      </a:endParaRPr>
                    </a:p>
                    <a:p>
                      <a:pPr indent="0" algn="ctr"/>
                      <a:r>
                        <a:rPr lang="ro-RO" sz="1000">
                          <a:effectLst/>
                        </a:rPr>
                        <a:t>3.3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1.4</a:t>
                      </a:r>
                      <a:endParaRPr lang="en-GB" sz="1400">
                        <a:effectLst/>
                      </a:endParaRPr>
                    </a:p>
                    <a:p>
                      <a:pPr indent="0" algn="ctr"/>
                      <a:r>
                        <a:rPr lang="ro-RO" sz="1000">
                          <a:effectLst/>
                        </a:rPr>
                        <a:t>2.1</a:t>
                      </a:r>
                      <a:endParaRPr lang="en-GB" sz="1400">
                        <a:effectLst/>
                      </a:endParaRPr>
                    </a:p>
                    <a:p>
                      <a:pPr indent="0" algn="ctr"/>
                      <a:r>
                        <a:rPr lang="ro-RO" sz="1000">
                          <a:effectLst/>
                        </a:rPr>
                        <a:t>3.2</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2.0</a:t>
                      </a:r>
                      <a:endParaRPr lang="en-GB" sz="1400">
                        <a:effectLst/>
                      </a:endParaRPr>
                    </a:p>
                    <a:p>
                      <a:pPr indent="0" algn="ctr"/>
                      <a:r>
                        <a:rPr lang="ro-RO" sz="1000">
                          <a:effectLst/>
                        </a:rPr>
                        <a:t>2.7</a:t>
                      </a:r>
                      <a:endParaRPr lang="en-GB" sz="1400">
                        <a:effectLst/>
                      </a:endParaRPr>
                    </a:p>
                    <a:p>
                      <a:pPr indent="0" algn="ctr"/>
                      <a:r>
                        <a:rPr lang="ro-RO" sz="1000">
                          <a:effectLst/>
                        </a:rPr>
                        <a:t>3.8</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226695" indent="0" algn="ctr"/>
                      <a:r>
                        <a:rPr lang="ro-RO" sz="1000">
                          <a:effectLst/>
                        </a:rPr>
                        <a:t> </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226695" indent="0" algn="ctr"/>
                      <a:r>
                        <a:rPr lang="ro-RO" sz="1000" dirty="0">
                          <a:effectLst/>
                        </a:rPr>
                        <a:t> </a:t>
                      </a:r>
                      <a:endParaRPr lang="en-GB"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226695" indent="0" algn="ctr"/>
                      <a:r>
                        <a:rPr lang="ro-RO" sz="1000">
                          <a:effectLst/>
                        </a:rPr>
                        <a:t> </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226695" indent="0" algn="ctr"/>
                      <a:r>
                        <a:rPr lang="ro-RO" sz="1000" dirty="0">
                          <a:effectLst/>
                        </a:rPr>
                        <a:t> </a:t>
                      </a:r>
                      <a:endParaRPr lang="en-GB"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23474763"/>
                  </a:ext>
                </a:extLst>
              </a:tr>
            </a:tbl>
          </a:graphicData>
        </a:graphic>
      </p:graphicFrame>
      <p:graphicFrame>
        <p:nvGraphicFramePr>
          <p:cNvPr id="7" name="Table 6">
            <a:extLst>
              <a:ext uri="{FF2B5EF4-FFF2-40B4-BE49-F238E27FC236}">
                <a16:creationId xmlns:a16="http://schemas.microsoft.com/office/drawing/2014/main" id="{CAC9E439-D6A4-644C-4AC7-949E65ED0D3A}"/>
              </a:ext>
            </a:extLst>
          </p:cNvPr>
          <p:cNvGraphicFramePr>
            <a:graphicFrameLocks noGrp="1"/>
          </p:cNvGraphicFramePr>
          <p:nvPr>
            <p:extLst>
              <p:ext uri="{D42A27DB-BD31-4B8C-83A1-F6EECF244321}">
                <p14:modId xmlns:p14="http://schemas.microsoft.com/office/powerpoint/2010/main" val="2937443693"/>
              </p:ext>
            </p:extLst>
          </p:nvPr>
        </p:nvGraphicFramePr>
        <p:xfrm>
          <a:off x="10325854" y="25524242"/>
          <a:ext cx="8275320" cy="4724400"/>
        </p:xfrm>
        <a:graphic>
          <a:graphicData uri="http://schemas.openxmlformats.org/drawingml/2006/table">
            <a:tbl>
              <a:tblPr firstRow="1" firstCol="1" bandRow="1">
                <a:tableStyleId>{93296810-A885-4BE3-A3E7-6D5BEEA58F35}</a:tableStyleId>
              </a:tblPr>
              <a:tblGrid>
                <a:gridCol w="598646">
                  <a:extLst>
                    <a:ext uri="{9D8B030D-6E8A-4147-A177-3AD203B41FA5}">
                      <a16:colId xmlns:a16="http://schemas.microsoft.com/office/drawing/2014/main" val="3212552321"/>
                    </a:ext>
                  </a:extLst>
                </a:gridCol>
                <a:gridCol w="598646">
                  <a:extLst>
                    <a:ext uri="{9D8B030D-6E8A-4147-A177-3AD203B41FA5}">
                      <a16:colId xmlns:a16="http://schemas.microsoft.com/office/drawing/2014/main" val="49095803"/>
                    </a:ext>
                  </a:extLst>
                </a:gridCol>
                <a:gridCol w="497478">
                  <a:extLst>
                    <a:ext uri="{9D8B030D-6E8A-4147-A177-3AD203B41FA5}">
                      <a16:colId xmlns:a16="http://schemas.microsoft.com/office/drawing/2014/main" val="3970655569"/>
                    </a:ext>
                  </a:extLst>
                </a:gridCol>
                <a:gridCol w="539315">
                  <a:extLst>
                    <a:ext uri="{9D8B030D-6E8A-4147-A177-3AD203B41FA5}">
                      <a16:colId xmlns:a16="http://schemas.microsoft.com/office/drawing/2014/main" val="1919203691"/>
                    </a:ext>
                  </a:extLst>
                </a:gridCol>
                <a:gridCol w="943990">
                  <a:extLst>
                    <a:ext uri="{9D8B030D-6E8A-4147-A177-3AD203B41FA5}">
                      <a16:colId xmlns:a16="http://schemas.microsoft.com/office/drawing/2014/main" val="703163724"/>
                    </a:ext>
                  </a:extLst>
                </a:gridCol>
                <a:gridCol w="943990">
                  <a:extLst>
                    <a:ext uri="{9D8B030D-6E8A-4147-A177-3AD203B41FA5}">
                      <a16:colId xmlns:a16="http://schemas.microsoft.com/office/drawing/2014/main" val="2336920430"/>
                    </a:ext>
                  </a:extLst>
                </a:gridCol>
                <a:gridCol w="457923">
                  <a:extLst>
                    <a:ext uri="{9D8B030D-6E8A-4147-A177-3AD203B41FA5}">
                      <a16:colId xmlns:a16="http://schemas.microsoft.com/office/drawing/2014/main" val="237393126"/>
                    </a:ext>
                  </a:extLst>
                </a:gridCol>
                <a:gridCol w="970614">
                  <a:extLst>
                    <a:ext uri="{9D8B030D-6E8A-4147-A177-3AD203B41FA5}">
                      <a16:colId xmlns:a16="http://schemas.microsoft.com/office/drawing/2014/main" val="420269152"/>
                    </a:ext>
                  </a:extLst>
                </a:gridCol>
                <a:gridCol w="1362359">
                  <a:extLst>
                    <a:ext uri="{9D8B030D-6E8A-4147-A177-3AD203B41FA5}">
                      <a16:colId xmlns:a16="http://schemas.microsoft.com/office/drawing/2014/main" val="2362206666"/>
                    </a:ext>
                  </a:extLst>
                </a:gridCol>
                <a:gridCol w="1362359">
                  <a:extLst>
                    <a:ext uri="{9D8B030D-6E8A-4147-A177-3AD203B41FA5}">
                      <a16:colId xmlns:a16="http://schemas.microsoft.com/office/drawing/2014/main" val="4098255153"/>
                    </a:ext>
                  </a:extLst>
                </a:gridCol>
              </a:tblGrid>
              <a:tr h="0">
                <a:tc rowSpan="2" gridSpan="2">
                  <a:txBody>
                    <a:bodyPr/>
                    <a:lstStyle/>
                    <a:p>
                      <a:pPr indent="-226695" algn="ctr"/>
                      <a:r>
                        <a:rPr lang="ro-RO" sz="1000">
                          <a:effectLst/>
                        </a:rPr>
                        <a:t>Treatments</a:t>
                      </a:r>
                      <a:endParaRPr lang="en-GB" sz="1400">
                        <a:effectLst/>
                      </a:endParaRPr>
                    </a:p>
                    <a:p>
                      <a:pPr indent="-226695" algn="ctr"/>
                      <a:r>
                        <a:rPr lang="ro-RO" sz="1000">
                          <a:effectLst/>
                        </a:rPr>
                        <a:t>(Doses)</a:t>
                      </a:r>
                      <a:endParaRPr lang="en-GB" sz="1400">
                        <a:effectLst/>
                      </a:endParaRPr>
                    </a:p>
                    <a:p>
                      <a:pPr indent="-226695" algn="ctr"/>
                      <a:r>
                        <a:rPr lang="ro-RO" sz="1000">
                          <a:effectLst/>
                        </a:rPr>
                        <a:t>P2O5 x N</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rowSpan="2" hMerge="1">
                  <a:txBody>
                    <a:bodyPr/>
                    <a:lstStyle/>
                    <a:p>
                      <a:endParaRPr lang="en-GB"/>
                    </a:p>
                  </a:txBody>
                  <a:tcPr/>
                </a:tc>
                <a:tc rowSpan="2">
                  <a:txBody>
                    <a:bodyPr/>
                    <a:lstStyle/>
                    <a:p>
                      <a:pPr indent="-226695" algn="ctr"/>
                      <a:r>
                        <a:rPr lang="ro-RO" sz="1000" dirty="0">
                          <a:effectLst/>
                        </a:rPr>
                        <a:t>2020</a:t>
                      </a:r>
                      <a:endParaRPr lang="en-GB"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rowSpan="2">
                  <a:txBody>
                    <a:bodyPr/>
                    <a:lstStyle/>
                    <a:p>
                      <a:pPr indent="-226695" algn="ctr"/>
                      <a:r>
                        <a:rPr lang="ro-RO" sz="1000" dirty="0">
                          <a:effectLst/>
                        </a:rPr>
                        <a:t>2021</a:t>
                      </a:r>
                      <a:endParaRPr lang="en-GB"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rowSpan="2">
                  <a:txBody>
                    <a:bodyPr/>
                    <a:lstStyle/>
                    <a:p>
                      <a:pPr indent="-226695" algn="ctr"/>
                      <a:r>
                        <a:rPr lang="ro-RO" sz="1000" dirty="0">
                          <a:effectLst/>
                        </a:rPr>
                        <a:t>2022</a:t>
                      </a:r>
                      <a:endParaRPr lang="en-GB"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rowSpan="2">
                  <a:txBody>
                    <a:bodyPr/>
                    <a:lstStyle/>
                    <a:p>
                      <a:pPr indent="-226695" algn="ctr"/>
                      <a:r>
                        <a:rPr lang="ro-RO" sz="1000" dirty="0" err="1">
                          <a:effectLst/>
                        </a:rPr>
                        <a:t>Mean</a:t>
                      </a:r>
                      <a:endParaRPr lang="en-GB" sz="1400" dirty="0">
                        <a:effectLst/>
                      </a:endParaRPr>
                    </a:p>
                    <a:p>
                      <a:pPr indent="-226695" algn="ctr"/>
                      <a:r>
                        <a:rPr lang="ro-RO" sz="1000" dirty="0">
                          <a:effectLst/>
                        </a:rPr>
                        <a:t>(2020-2022)</a:t>
                      </a:r>
                      <a:endParaRPr lang="en-GB"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gridSpan="3">
                  <a:txBody>
                    <a:bodyPr/>
                    <a:lstStyle/>
                    <a:p>
                      <a:pPr indent="-226695" algn="ctr"/>
                      <a:r>
                        <a:rPr lang="ro-RO" sz="1000">
                          <a:effectLst/>
                        </a:rPr>
                        <a:t>Increase over control</a:t>
                      </a:r>
                      <a:endParaRPr lang="en-GB" sz="1400">
                        <a:effectLst/>
                      </a:endParaRPr>
                    </a:p>
                    <a:p>
                      <a:pPr marL="226695" indent="-226695" algn="ctr"/>
                      <a:r>
                        <a:rPr lang="ro-RO" sz="1000">
                          <a:effectLst/>
                        </a:rPr>
                        <a:t> </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GB"/>
                    </a:p>
                  </a:txBody>
                  <a:tcPr/>
                </a:tc>
                <a:tc hMerge="1">
                  <a:txBody>
                    <a:bodyPr/>
                    <a:lstStyle/>
                    <a:p>
                      <a:endParaRPr lang="en-GB"/>
                    </a:p>
                  </a:txBody>
                  <a:tcPr/>
                </a:tc>
                <a:tc rowSpan="2">
                  <a:txBody>
                    <a:bodyPr/>
                    <a:lstStyle/>
                    <a:p>
                      <a:pPr indent="-226695" algn="ctr"/>
                      <a:r>
                        <a:rPr lang="ro-RO" sz="1000" dirty="0">
                          <a:effectLst/>
                        </a:rPr>
                        <a:t>Agronomic </a:t>
                      </a:r>
                      <a:r>
                        <a:rPr lang="ro-RO" sz="1000" dirty="0" err="1">
                          <a:effectLst/>
                        </a:rPr>
                        <a:t>efficiency</a:t>
                      </a:r>
                      <a:r>
                        <a:rPr lang="ro-RO" sz="1000" dirty="0">
                          <a:effectLst/>
                        </a:rPr>
                        <a:t> of P + N</a:t>
                      </a:r>
                      <a:endParaRPr lang="en-GB" sz="1400" dirty="0">
                        <a:effectLst/>
                      </a:endParaRPr>
                    </a:p>
                    <a:p>
                      <a:pPr indent="-226695" algn="ctr"/>
                      <a:r>
                        <a:rPr lang="ro-RO" sz="1000" dirty="0">
                          <a:effectLst/>
                        </a:rPr>
                        <a:t>(2020-2022)</a:t>
                      </a:r>
                      <a:endParaRPr lang="en-GB"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6986925"/>
                  </a:ext>
                </a:extLst>
              </a:tr>
              <a:tr h="0">
                <a:tc gridSpan="2" vMerge="1">
                  <a:txBody>
                    <a:bodyPr/>
                    <a:lstStyle/>
                    <a:p>
                      <a:endParaRPr lang="en-GB"/>
                    </a:p>
                  </a:txBody>
                  <a:tcPr/>
                </a:tc>
                <a:tc hMerge="1"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a:txBody>
                    <a:bodyPr/>
                    <a:lstStyle/>
                    <a:p>
                      <a:pPr indent="-226695" algn="ctr"/>
                      <a:r>
                        <a:rPr lang="ro-RO" sz="1000">
                          <a:effectLst/>
                        </a:rPr>
                        <a:t>q/ha</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Significance</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en-GB"/>
                    </a:p>
                  </a:txBody>
                  <a:tcPr/>
                </a:tc>
                <a:extLst>
                  <a:ext uri="{0D108BD9-81ED-4DB2-BD59-A6C34878D82A}">
                    <a16:rowId xmlns:a16="http://schemas.microsoft.com/office/drawing/2014/main" val="3287283085"/>
                  </a:ext>
                </a:extLst>
              </a:tr>
              <a:tr h="0">
                <a:tc rowSpan="5">
                  <a:txBody>
                    <a:bodyPr/>
                    <a:lstStyle/>
                    <a:p>
                      <a:pPr indent="-226695" algn="just"/>
                      <a:r>
                        <a:rPr lang="ro-RO" sz="1000">
                          <a:effectLst/>
                        </a:rPr>
                        <a:t>P0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just"/>
                      <a:r>
                        <a:rPr lang="ro-RO" sz="1000">
                          <a:effectLst/>
                        </a:rPr>
                        <a:t>0 (Ct)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15.3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18.0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12.6</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15.3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100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89855955"/>
                  </a:ext>
                </a:extLst>
              </a:tr>
              <a:tr h="0">
                <a:tc vMerge="1">
                  <a:txBody>
                    <a:bodyPr/>
                    <a:lstStyle/>
                    <a:p>
                      <a:endParaRPr lang="en-GB"/>
                    </a:p>
                  </a:txBody>
                  <a:tcPr/>
                </a:tc>
                <a:tc>
                  <a:txBody>
                    <a:bodyPr/>
                    <a:lstStyle/>
                    <a:p>
                      <a:pPr indent="-226695" algn="just"/>
                      <a:r>
                        <a:rPr lang="ro-RO" sz="1000">
                          <a:effectLst/>
                        </a:rPr>
                        <a:t>40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29.3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38.8</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29.3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32.5</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17.2</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212</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43.0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44773293"/>
                  </a:ext>
                </a:extLst>
              </a:tr>
              <a:tr h="0">
                <a:tc vMerge="1">
                  <a:txBody>
                    <a:bodyPr/>
                    <a:lstStyle/>
                    <a:p>
                      <a:endParaRPr lang="en-GB"/>
                    </a:p>
                  </a:txBody>
                  <a:tcPr/>
                </a:tc>
                <a:tc>
                  <a:txBody>
                    <a:bodyPr/>
                    <a:lstStyle/>
                    <a:p>
                      <a:pPr indent="-226695" algn="just"/>
                      <a:r>
                        <a:rPr lang="ro-RO" sz="1000">
                          <a:effectLst/>
                        </a:rPr>
                        <a:t>80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32.3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48.2</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31.7</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37.4</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22.1</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244</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27.7</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03454109"/>
                  </a:ext>
                </a:extLst>
              </a:tr>
              <a:tr h="0">
                <a:tc vMerge="1">
                  <a:txBody>
                    <a:bodyPr/>
                    <a:lstStyle/>
                    <a:p>
                      <a:endParaRPr lang="en-GB"/>
                    </a:p>
                  </a:txBody>
                  <a:tcPr/>
                </a:tc>
                <a:tc>
                  <a:txBody>
                    <a:bodyPr/>
                    <a:lstStyle/>
                    <a:p>
                      <a:pPr indent="-226695" algn="just"/>
                      <a:r>
                        <a:rPr lang="ro-RO" sz="1000">
                          <a:effectLst/>
                        </a:rPr>
                        <a:t>120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37.0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52.2</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37.3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42.2</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26.9</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276</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22.4</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21483985"/>
                  </a:ext>
                </a:extLst>
              </a:tr>
              <a:tr h="0">
                <a:tc vMerge="1">
                  <a:txBody>
                    <a:bodyPr/>
                    <a:lstStyle/>
                    <a:p>
                      <a:endParaRPr lang="en-GB"/>
                    </a:p>
                  </a:txBody>
                  <a:tcPr/>
                </a:tc>
                <a:tc>
                  <a:txBody>
                    <a:bodyPr/>
                    <a:lstStyle/>
                    <a:p>
                      <a:pPr indent="-226695" algn="just"/>
                      <a:r>
                        <a:rPr lang="ro-RO" sz="1000">
                          <a:effectLst/>
                        </a:rPr>
                        <a:t>160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43.3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55.8</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41.5</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46.9</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31.6</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307</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16.7</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85061354"/>
                  </a:ext>
                </a:extLst>
              </a:tr>
              <a:tr h="0">
                <a:tc rowSpan="5">
                  <a:txBody>
                    <a:bodyPr/>
                    <a:lstStyle/>
                    <a:p>
                      <a:pPr indent="-226695" algn="just"/>
                      <a:r>
                        <a:rPr lang="ro-RO" sz="1000">
                          <a:effectLst/>
                        </a:rPr>
                        <a:t>P40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just"/>
                      <a:r>
                        <a:rPr lang="ro-RO" sz="1000">
                          <a:effectLst/>
                        </a:rPr>
                        <a:t>0 </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18.2</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37.4</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35.3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30.3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15.0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198</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37.5</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47387815"/>
                  </a:ext>
                </a:extLst>
              </a:tr>
              <a:tr h="0">
                <a:tc vMerge="1">
                  <a:txBody>
                    <a:bodyPr/>
                    <a:lstStyle/>
                    <a:p>
                      <a:endParaRPr lang="en-GB"/>
                    </a:p>
                  </a:txBody>
                  <a:tcPr/>
                </a:tc>
                <a:tc>
                  <a:txBody>
                    <a:bodyPr/>
                    <a:lstStyle/>
                    <a:p>
                      <a:pPr indent="-226695" algn="just"/>
                      <a:r>
                        <a:rPr lang="ro-RO" sz="1000">
                          <a:effectLst/>
                        </a:rPr>
                        <a:t>40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38.3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54.0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43.8</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45.4</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30.1</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297</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37.7</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73836468"/>
                  </a:ext>
                </a:extLst>
              </a:tr>
              <a:tr h="0">
                <a:tc vMerge="1">
                  <a:txBody>
                    <a:bodyPr/>
                    <a:lstStyle/>
                    <a:p>
                      <a:endParaRPr lang="en-GB"/>
                    </a:p>
                  </a:txBody>
                  <a:tcPr/>
                </a:tc>
                <a:tc>
                  <a:txBody>
                    <a:bodyPr/>
                    <a:lstStyle/>
                    <a:p>
                      <a:pPr indent="-226695" algn="just"/>
                      <a:r>
                        <a:rPr lang="ro-RO" sz="1000">
                          <a:effectLst/>
                        </a:rPr>
                        <a:t>80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52.2</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60.9</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46.5</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53.2</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37.9</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348</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31.6</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28311778"/>
                  </a:ext>
                </a:extLst>
              </a:tr>
              <a:tr h="0">
                <a:tc vMerge="1">
                  <a:txBody>
                    <a:bodyPr/>
                    <a:lstStyle/>
                    <a:p>
                      <a:endParaRPr lang="en-GB"/>
                    </a:p>
                  </a:txBody>
                  <a:tcPr/>
                </a:tc>
                <a:tc>
                  <a:txBody>
                    <a:bodyPr/>
                    <a:lstStyle/>
                    <a:p>
                      <a:pPr indent="-226695" algn="just"/>
                      <a:r>
                        <a:rPr lang="ro-RO" sz="1000">
                          <a:effectLst/>
                        </a:rPr>
                        <a:t>120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55.2</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66.1</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51.5</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57.6</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42.3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376</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26.4</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30088897"/>
                  </a:ext>
                </a:extLst>
              </a:tr>
              <a:tr h="0">
                <a:tc vMerge="1">
                  <a:txBody>
                    <a:bodyPr/>
                    <a:lstStyle/>
                    <a:p>
                      <a:endParaRPr lang="en-GB"/>
                    </a:p>
                  </a:txBody>
                  <a:tcPr/>
                </a:tc>
                <a:tc>
                  <a:txBody>
                    <a:bodyPr/>
                    <a:lstStyle/>
                    <a:p>
                      <a:pPr indent="-226695" algn="just"/>
                      <a:r>
                        <a:rPr lang="ro-RO" sz="1000">
                          <a:effectLst/>
                        </a:rPr>
                        <a:t>160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57.3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68.0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53.0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59.4</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44.1</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388</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22.1</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64778544"/>
                  </a:ext>
                </a:extLst>
              </a:tr>
              <a:tr h="0">
                <a:tc>
                  <a:txBody>
                    <a:bodyPr/>
                    <a:lstStyle/>
                    <a:p>
                      <a:pPr indent="-226695" algn="just"/>
                      <a:r>
                        <a:rPr lang="ro-RO" sz="1000">
                          <a:effectLst/>
                        </a:rPr>
                        <a:t>P80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just"/>
                      <a:r>
                        <a:rPr lang="ro-RO" sz="1000">
                          <a:effectLst/>
                        </a:rPr>
                        <a:t>0 </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27.3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50.0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37.7</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38.3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23.0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250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28.6</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55241287"/>
                  </a:ext>
                </a:extLst>
              </a:tr>
              <a:tr h="0">
                <a:tc rowSpan="4">
                  <a:txBody>
                    <a:bodyPr/>
                    <a:lstStyle/>
                    <a:p>
                      <a:pPr marL="226695" indent="-226695" algn="just"/>
                      <a:r>
                        <a:rPr lang="ro-RO" sz="1000">
                          <a:effectLst/>
                        </a:rPr>
                        <a:t> </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just"/>
                      <a:r>
                        <a:rPr lang="ro-RO" sz="1000">
                          <a:effectLst/>
                        </a:rPr>
                        <a:t>40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49.7</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58.0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50.0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52.6</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37.3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344</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31.1</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74189751"/>
                  </a:ext>
                </a:extLst>
              </a:tr>
              <a:tr h="0">
                <a:tc vMerge="1">
                  <a:txBody>
                    <a:bodyPr/>
                    <a:lstStyle/>
                    <a:p>
                      <a:endParaRPr lang="en-GB"/>
                    </a:p>
                  </a:txBody>
                  <a:tcPr/>
                </a:tc>
                <a:tc>
                  <a:txBody>
                    <a:bodyPr/>
                    <a:lstStyle/>
                    <a:p>
                      <a:pPr indent="-226695" algn="just"/>
                      <a:r>
                        <a:rPr lang="ro-RO" sz="1000">
                          <a:effectLst/>
                        </a:rPr>
                        <a:t>80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55.0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61.0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59.7</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58.6</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43.3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383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27.0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12509146"/>
                  </a:ext>
                </a:extLst>
              </a:tr>
              <a:tr h="0">
                <a:tc vMerge="1">
                  <a:txBody>
                    <a:bodyPr/>
                    <a:lstStyle/>
                    <a:p>
                      <a:endParaRPr lang="en-GB"/>
                    </a:p>
                  </a:txBody>
                  <a:tcPr/>
                </a:tc>
                <a:tc>
                  <a:txBody>
                    <a:bodyPr/>
                    <a:lstStyle/>
                    <a:p>
                      <a:pPr indent="-226695" algn="just"/>
                      <a:r>
                        <a:rPr lang="ro-RO" sz="1000">
                          <a:effectLst/>
                        </a:rPr>
                        <a:t>120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60.5</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67.4</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57.5</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61.8</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46.5</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404</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23.3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82838897"/>
                  </a:ext>
                </a:extLst>
              </a:tr>
              <a:tr h="0">
                <a:tc vMerge="1">
                  <a:txBody>
                    <a:bodyPr/>
                    <a:lstStyle/>
                    <a:p>
                      <a:endParaRPr lang="en-GB"/>
                    </a:p>
                  </a:txBody>
                  <a:tcPr/>
                </a:tc>
                <a:tc>
                  <a:txBody>
                    <a:bodyPr/>
                    <a:lstStyle/>
                    <a:p>
                      <a:pPr indent="-226695" algn="just"/>
                      <a:r>
                        <a:rPr lang="ro-RO" sz="1000">
                          <a:effectLst/>
                        </a:rPr>
                        <a:t>160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65.8</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69.3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59.8</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65.0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49.7</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425</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20.7</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07451849"/>
                  </a:ext>
                </a:extLst>
              </a:tr>
              <a:tr h="0">
                <a:tc rowSpan="5">
                  <a:txBody>
                    <a:bodyPr/>
                    <a:lstStyle/>
                    <a:p>
                      <a:pPr indent="-226695" algn="just"/>
                      <a:r>
                        <a:rPr lang="ro-RO" sz="1000">
                          <a:effectLst/>
                        </a:rPr>
                        <a:t>P120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just"/>
                      <a:r>
                        <a:rPr lang="ro-RO" sz="1000">
                          <a:effectLst/>
                        </a:rPr>
                        <a:t>0 </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29.5</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56.3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41.8</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42.5</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27.2</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278</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22.7</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58525436"/>
                  </a:ext>
                </a:extLst>
              </a:tr>
              <a:tr h="0">
                <a:tc vMerge="1">
                  <a:txBody>
                    <a:bodyPr/>
                    <a:lstStyle/>
                    <a:p>
                      <a:endParaRPr lang="en-GB"/>
                    </a:p>
                  </a:txBody>
                  <a:tcPr/>
                </a:tc>
                <a:tc>
                  <a:txBody>
                    <a:bodyPr/>
                    <a:lstStyle/>
                    <a:p>
                      <a:pPr indent="-226695" algn="just"/>
                      <a:r>
                        <a:rPr lang="ro-RO" sz="1000">
                          <a:effectLst/>
                        </a:rPr>
                        <a:t>40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56.6</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65.1</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57.7</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59.8</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44.5</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391</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27.8</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98251338"/>
                  </a:ext>
                </a:extLst>
              </a:tr>
              <a:tr h="0">
                <a:tc vMerge="1">
                  <a:txBody>
                    <a:bodyPr/>
                    <a:lstStyle/>
                    <a:p>
                      <a:endParaRPr lang="en-GB"/>
                    </a:p>
                  </a:txBody>
                  <a:tcPr/>
                </a:tc>
                <a:tc>
                  <a:txBody>
                    <a:bodyPr/>
                    <a:lstStyle/>
                    <a:p>
                      <a:pPr indent="-226695" algn="just"/>
                      <a:r>
                        <a:rPr lang="ro-RO" sz="1000">
                          <a:effectLst/>
                        </a:rPr>
                        <a:t>80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60.3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67.9</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59.0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62.4</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47.1</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408</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23.6</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94254846"/>
                  </a:ext>
                </a:extLst>
              </a:tr>
              <a:tr h="0">
                <a:tc vMerge="1">
                  <a:txBody>
                    <a:bodyPr/>
                    <a:lstStyle/>
                    <a:p>
                      <a:endParaRPr lang="en-GB"/>
                    </a:p>
                  </a:txBody>
                  <a:tcPr/>
                </a:tc>
                <a:tc>
                  <a:txBody>
                    <a:bodyPr/>
                    <a:lstStyle/>
                    <a:p>
                      <a:pPr indent="-226695" algn="just"/>
                      <a:r>
                        <a:rPr lang="ro-RO" sz="1000">
                          <a:effectLst/>
                        </a:rPr>
                        <a:t>120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66.7</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70.5</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61.2</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66.1</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50.8</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432</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21.2</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48326488"/>
                  </a:ext>
                </a:extLst>
              </a:tr>
              <a:tr h="0">
                <a:tc vMerge="1">
                  <a:txBody>
                    <a:bodyPr/>
                    <a:lstStyle/>
                    <a:p>
                      <a:endParaRPr lang="en-GB"/>
                    </a:p>
                  </a:txBody>
                  <a:tcPr/>
                </a:tc>
                <a:tc>
                  <a:txBody>
                    <a:bodyPr/>
                    <a:lstStyle/>
                    <a:p>
                      <a:pPr indent="-226695" algn="just"/>
                      <a:r>
                        <a:rPr lang="ro-RO" sz="1000">
                          <a:effectLst/>
                        </a:rPr>
                        <a:t>160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67.2</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72.5</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61.8</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67.2</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51.9</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439</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22.0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79857409"/>
                  </a:ext>
                </a:extLst>
              </a:tr>
              <a:tr h="0">
                <a:tc rowSpan="5">
                  <a:txBody>
                    <a:bodyPr/>
                    <a:lstStyle/>
                    <a:p>
                      <a:pPr indent="-226695" algn="just"/>
                      <a:r>
                        <a:rPr lang="ro-RO" sz="1000">
                          <a:effectLst/>
                        </a:rPr>
                        <a:t>P160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just"/>
                      <a:r>
                        <a:rPr lang="ro-RO" sz="1000">
                          <a:effectLst/>
                        </a:rPr>
                        <a:t>0 </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33.3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61.9</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46.3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47.2</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31.9</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308</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19.9</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5439856"/>
                  </a:ext>
                </a:extLst>
              </a:tr>
              <a:tr h="0">
                <a:tc vMerge="1">
                  <a:txBody>
                    <a:bodyPr/>
                    <a:lstStyle/>
                    <a:p>
                      <a:endParaRPr lang="en-GB"/>
                    </a:p>
                  </a:txBody>
                  <a:tcPr/>
                </a:tc>
                <a:tc>
                  <a:txBody>
                    <a:bodyPr/>
                    <a:lstStyle/>
                    <a:p>
                      <a:pPr indent="-226695" algn="just"/>
                      <a:r>
                        <a:rPr lang="ro-RO" sz="1000">
                          <a:effectLst/>
                        </a:rPr>
                        <a:t>40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61.7</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71.3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61.8</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64.9</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49.6</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424</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24.8</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35221054"/>
                  </a:ext>
                </a:extLst>
              </a:tr>
              <a:tr h="0">
                <a:tc vMerge="1">
                  <a:txBody>
                    <a:bodyPr/>
                    <a:lstStyle/>
                    <a:p>
                      <a:endParaRPr lang="en-GB"/>
                    </a:p>
                  </a:txBody>
                  <a:tcPr/>
                </a:tc>
                <a:tc>
                  <a:txBody>
                    <a:bodyPr/>
                    <a:lstStyle/>
                    <a:p>
                      <a:pPr indent="-226695" algn="just"/>
                      <a:r>
                        <a:rPr lang="ro-RO" sz="1000">
                          <a:effectLst/>
                        </a:rPr>
                        <a:t>80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69.7</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72.5</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63.7</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68.6</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53.3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448</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22.2</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96735179"/>
                  </a:ext>
                </a:extLst>
              </a:tr>
              <a:tr h="0">
                <a:tc vMerge="1">
                  <a:txBody>
                    <a:bodyPr/>
                    <a:lstStyle/>
                    <a:p>
                      <a:endParaRPr lang="en-GB"/>
                    </a:p>
                  </a:txBody>
                  <a:tcPr/>
                </a:tc>
                <a:tc>
                  <a:txBody>
                    <a:bodyPr/>
                    <a:lstStyle/>
                    <a:p>
                      <a:pPr indent="-226695" algn="just"/>
                      <a:r>
                        <a:rPr lang="ro-RO" sz="1000">
                          <a:effectLst/>
                        </a:rPr>
                        <a:t>120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71.5</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73.7</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65.3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70.2</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54.9</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459</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19.6</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99793842"/>
                  </a:ext>
                </a:extLst>
              </a:tr>
              <a:tr h="0">
                <a:tc vMerge="1">
                  <a:txBody>
                    <a:bodyPr/>
                    <a:lstStyle/>
                    <a:p>
                      <a:endParaRPr lang="en-GB"/>
                    </a:p>
                  </a:txBody>
                  <a:tcPr/>
                </a:tc>
                <a:tc>
                  <a:txBody>
                    <a:bodyPr/>
                    <a:lstStyle/>
                    <a:p>
                      <a:pPr indent="-226695" algn="just"/>
                      <a:r>
                        <a:rPr lang="ro-RO" sz="1000">
                          <a:effectLst/>
                        </a:rPr>
                        <a:t>160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69.7</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72.7</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64.8</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69.1</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53.8</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452</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16.8</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26410044"/>
                  </a:ext>
                </a:extLst>
              </a:tr>
              <a:tr h="0">
                <a:tc gridSpan="2">
                  <a:txBody>
                    <a:bodyPr/>
                    <a:lstStyle/>
                    <a:p>
                      <a:pPr indent="-226695" algn="just"/>
                      <a:r>
                        <a:rPr lang="ro-RO" sz="1000">
                          <a:effectLst/>
                        </a:rPr>
                        <a:t>LSD 5%</a:t>
                      </a:r>
                      <a:endParaRPr lang="en-GB" sz="1400">
                        <a:effectLst/>
                      </a:endParaRPr>
                    </a:p>
                    <a:p>
                      <a:pPr indent="-226695" algn="just"/>
                      <a:r>
                        <a:rPr lang="ro-RO" sz="1000">
                          <a:effectLst/>
                        </a:rPr>
                        <a:t>LSD 1%</a:t>
                      </a:r>
                      <a:endParaRPr lang="en-GB" sz="1400">
                        <a:effectLst/>
                      </a:endParaRPr>
                    </a:p>
                    <a:p>
                      <a:pPr indent="-226695" algn="just"/>
                      <a:r>
                        <a:rPr lang="ro-RO" sz="1000">
                          <a:effectLst/>
                        </a:rPr>
                        <a:t>LSD 0.1%</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GB"/>
                    </a:p>
                  </a:txBody>
                  <a:tcPr/>
                </a:tc>
                <a:tc>
                  <a:txBody>
                    <a:bodyPr/>
                    <a:lstStyle/>
                    <a:p>
                      <a:pPr indent="-226695" algn="ctr"/>
                      <a:r>
                        <a:rPr lang="ro-RO" sz="1000">
                          <a:effectLst/>
                        </a:rPr>
                        <a:t>5.7</a:t>
                      </a:r>
                      <a:endParaRPr lang="en-GB" sz="1400">
                        <a:effectLst/>
                      </a:endParaRPr>
                    </a:p>
                    <a:p>
                      <a:pPr indent="-226695" algn="ctr"/>
                      <a:r>
                        <a:rPr lang="ro-RO" sz="1000">
                          <a:effectLst/>
                        </a:rPr>
                        <a:t>7.7</a:t>
                      </a:r>
                      <a:endParaRPr lang="en-GB" sz="1400">
                        <a:effectLst/>
                      </a:endParaRPr>
                    </a:p>
                    <a:p>
                      <a:pPr indent="-226695" algn="ctr"/>
                      <a:r>
                        <a:rPr lang="ro-RO" sz="1000">
                          <a:effectLst/>
                        </a:rPr>
                        <a:t>10.3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4.1</a:t>
                      </a:r>
                      <a:endParaRPr lang="en-GB" sz="1400">
                        <a:effectLst/>
                      </a:endParaRPr>
                    </a:p>
                    <a:p>
                      <a:pPr indent="-226695" algn="ctr"/>
                      <a:r>
                        <a:rPr lang="ro-RO" sz="1000">
                          <a:effectLst/>
                        </a:rPr>
                        <a:t>5.5</a:t>
                      </a:r>
                      <a:endParaRPr lang="en-GB" sz="1400">
                        <a:effectLst/>
                      </a:endParaRPr>
                    </a:p>
                    <a:p>
                      <a:pPr indent="-226695" algn="ctr"/>
                      <a:r>
                        <a:rPr lang="ro-RO" sz="1000">
                          <a:effectLst/>
                        </a:rPr>
                        <a:t>7.3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3.3</a:t>
                      </a:r>
                      <a:endParaRPr lang="en-GB" sz="1400">
                        <a:effectLst/>
                      </a:endParaRPr>
                    </a:p>
                    <a:p>
                      <a:pPr indent="-226695" algn="ctr"/>
                      <a:r>
                        <a:rPr lang="ro-RO" sz="1000">
                          <a:effectLst/>
                        </a:rPr>
                        <a:t>4.4</a:t>
                      </a:r>
                      <a:endParaRPr lang="en-GB" sz="1400">
                        <a:effectLst/>
                      </a:endParaRPr>
                    </a:p>
                    <a:p>
                      <a:pPr indent="-226695" algn="ctr"/>
                      <a:r>
                        <a:rPr lang="ro-RO" sz="1000">
                          <a:effectLst/>
                        </a:rPr>
                        <a:t>6.0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dirty="0">
                          <a:effectLst/>
                        </a:rPr>
                        <a:t>4.2</a:t>
                      </a:r>
                      <a:endParaRPr lang="en-GB" sz="1400" dirty="0">
                        <a:effectLst/>
                      </a:endParaRPr>
                    </a:p>
                    <a:p>
                      <a:pPr indent="-226695" algn="ctr"/>
                      <a:r>
                        <a:rPr lang="ro-RO" sz="1000" dirty="0">
                          <a:effectLst/>
                        </a:rPr>
                        <a:t>5.7</a:t>
                      </a:r>
                      <a:endParaRPr lang="en-GB" sz="1400" dirty="0">
                        <a:effectLst/>
                      </a:endParaRPr>
                    </a:p>
                    <a:p>
                      <a:pPr indent="-226695" algn="ctr"/>
                      <a:r>
                        <a:rPr lang="ro-RO" sz="1000" dirty="0">
                          <a:effectLst/>
                        </a:rPr>
                        <a:t>7.7</a:t>
                      </a:r>
                      <a:endParaRPr lang="en-GB"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226695" indent="-226695" algn="ctr"/>
                      <a:r>
                        <a:rPr lang="ro-RO" sz="1000">
                          <a:effectLst/>
                        </a:rPr>
                        <a:t> </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226695" indent="-226695" algn="ctr"/>
                      <a:r>
                        <a:rPr lang="ro-RO" sz="1000" dirty="0">
                          <a:effectLst/>
                        </a:rPr>
                        <a:t> </a:t>
                      </a:r>
                      <a:endParaRPr lang="en-GB"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226695" indent="-226695" algn="ctr"/>
                      <a:r>
                        <a:rPr lang="ro-RO" sz="1000">
                          <a:effectLst/>
                        </a:rPr>
                        <a:t> </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226695" indent="-226695" algn="ctr"/>
                      <a:r>
                        <a:rPr lang="ro-RO" sz="1000" dirty="0">
                          <a:effectLst/>
                        </a:rPr>
                        <a:t> </a:t>
                      </a:r>
                      <a:endParaRPr lang="en-GB"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86302529"/>
                  </a:ext>
                </a:extLst>
              </a:tr>
            </a:tbl>
          </a:graphicData>
        </a:graphic>
      </p:graphicFrame>
      <p:graphicFrame>
        <p:nvGraphicFramePr>
          <p:cNvPr id="9" name="Chart 8">
            <a:extLst>
              <a:ext uri="{FF2B5EF4-FFF2-40B4-BE49-F238E27FC236}">
                <a16:creationId xmlns:a16="http://schemas.microsoft.com/office/drawing/2014/main" id="{76DE4CB7-4AFC-3C9F-51D4-0AB7F55D7D51}"/>
              </a:ext>
            </a:extLst>
          </p:cNvPr>
          <p:cNvGraphicFramePr/>
          <p:nvPr>
            <p:extLst>
              <p:ext uri="{D42A27DB-BD31-4B8C-83A1-F6EECF244321}">
                <p14:modId xmlns:p14="http://schemas.microsoft.com/office/powerpoint/2010/main" val="3126943126"/>
              </p:ext>
            </p:extLst>
          </p:nvPr>
        </p:nvGraphicFramePr>
        <p:xfrm>
          <a:off x="5753854" y="31129740"/>
          <a:ext cx="4572000" cy="3204604"/>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Chart 9">
            <a:extLst>
              <a:ext uri="{FF2B5EF4-FFF2-40B4-BE49-F238E27FC236}">
                <a16:creationId xmlns:a16="http://schemas.microsoft.com/office/drawing/2014/main" id="{C313E256-6AE0-471C-CB65-92D22F90AD7B}"/>
              </a:ext>
            </a:extLst>
          </p:cNvPr>
          <p:cNvGraphicFramePr/>
          <p:nvPr>
            <p:extLst>
              <p:ext uri="{D42A27DB-BD31-4B8C-83A1-F6EECF244321}">
                <p14:modId xmlns:p14="http://schemas.microsoft.com/office/powerpoint/2010/main" val="2731583295"/>
              </p:ext>
            </p:extLst>
          </p:nvPr>
        </p:nvGraphicFramePr>
        <p:xfrm>
          <a:off x="16080758" y="31472782"/>
          <a:ext cx="4572000" cy="2743200"/>
        </p:xfrm>
        <a:graphic>
          <a:graphicData uri="http://schemas.openxmlformats.org/drawingml/2006/chart">
            <c:chart xmlns:c="http://schemas.openxmlformats.org/drawingml/2006/chart" xmlns:r="http://schemas.openxmlformats.org/officeDocument/2006/relationships" r:id="rId3"/>
          </a:graphicData>
        </a:graphic>
      </p:graphicFrame>
      <p:pic>
        <p:nvPicPr>
          <p:cNvPr id="11" name="Imagine 10">
            <a:extLst>
              <a:ext uri="{FF2B5EF4-FFF2-40B4-BE49-F238E27FC236}">
                <a16:creationId xmlns:a16="http://schemas.microsoft.com/office/drawing/2014/main" id="{72020C44-43A0-8BFA-1888-73D9B21360A1}"/>
              </a:ext>
            </a:extLst>
          </p:cNvPr>
          <p:cNvPicPr>
            <a:picLocks noChangeAspect="1"/>
          </p:cNvPicPr>
          <p:nvPr/>
        </p:nvPicPr>
        <p:blipFill>
          <a:blip r:embed="rId4"/>
          <a:stretch>
            <a:fillRect/>
          </a:stretch>
        </p:blipFill>
        <p:spPr>
          <a:xfrm>
            <a:off x="23861527" y="807566"/>
            <a:ext cx="3708266" cy="3279210"/>
          </a:xfrm>
          <a:prstGeom prst="rect">
            <a:avLst/>
          </a:prstGeom>
        </p:spPr>
      </p:pic>
      <p:pic>
        <p:nvPicPr>
          <p:cNvPr id="2" name="Picture 25">
            <a:extLst>
              <a:ext uri="{FF2B5EF4-FFF2-40B4-BE49-F238E27FC236}">
                <a16:creationId xmlns:a16="http://schemas.microsoft.com/office/drawing/2014/main" id="{56088AE8-2DF4-4EA7-7F60-5AFA5C3D9483}"/>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373708" y="848009"/>
            <a:ext cx="2904903" cy="4023330"/>
          </a:xfrm>
          <a:prstGeom prst="rect">
            <a:avLst/>
          </a:prstGeom>
          <a:noFill/>
        </p:spPr>
      </p:pic>
    </p:spTree>
    <p:extLst>
      <p:ext uri="{BB962C8B-B14F-4D97-AF65-F5344CB8AC3E}">
        <p14:creationId xmlns:p14="http://schemas.microsoft.com/office/powerpoint/2010/main" val="14782318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7" name="Straight Connector 16"/>
          <p:cNvCxnSpPr/>
          <p:nvPr/>
        </p:nvCxnSpPr>
        <p:spPr>
          <a:xfrm>
            <a:off x="2567" y="5244409"/>
            <a:ext cx="28797858" cy="0"/>
          </a:xfrm>
          <a:prstGeom prst="line">
            <a:avLst/>
          </a:prstGeom>
          <a:ln w="127000" cmpd="sng">
            <a:solidFill>
              <a:srgbClr val="FF0000"/>
            </a:solidFill>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1673337" y="5629834"/>
            <a:ext cx="25580355" cy="3785652"/>
          </a:xfrm>
          <a:prstGeom prst="rect">
            <a:avLst/>
          </a:prstGeom>
          <a:noFill/>
        </p:spPr>
        <p:txBody>
          <a:bodyPr wrap="square" rtlCol="0">
            <a:spAutoFit/>
          </a:bodyPr>
          <a:lstStyle/>
          <a:p>
            <a:pPr algn="ctr"/>
            <a:r>
              <a:rPr lang="en-GB" sz="8000" b="1" i="0" dirty="0">
                <a:effectLst/>
                <a:latin typeface="Times New Roman" panose="02020603050405020304" pitchFamily="18" charset="0"/>
                <a:ea typeface="Times New Roman" panose="02020603050405020304" pitchFamily="18" charset="0"/>
              </a:rPr>
              <a:t>Effects of nitrogen and phosphorus fertilizers on grain yield of wheat on the reddish </a:t>
            </a:r>
            <a:r>
              <a:rPr lang="en-GB" sz="8000" b="1" i="0" dirty="0" err="1">
                <a:effectLst/>
                <a:latin typeface="Times New Roman" panose="02020603050405020304" pitchFamily="18" charset="0"/>
                <a:ea typeface="Times New Roman" panose="02020603050405020304" pitchFamily="18" charset="0"/>
              </a:rPr>
              <a:t>preluvosoil</a:t>
            </a:r>
            <a:r>
              <a:rPr lang="en-GB" sz="8000" b="1" i="0" dirty="0">
                <a:effectLst/>
                <a:latin typeface="Times New Roman" panose="02020603050405020304" pitchFamily="18" charset="0"/>
                <a:ea typeface="Times New Roman" panose="02020603050405020304" pitchFamily="18" charset="0"/>
              </a:rPr>
              <a:t> of</a:t>
            </a:r>
            <a:r>
              <a:rPr lang="ro-RO" sz="8000" b="1" i="0" dirty="0">
                <a:effectLst/>
                <a:latin typeface="Times New Roman" panose="02020603050405020304" pitchFamily="18" charset="0"/>
                <a:ea typeface="Times New Roman" panose="02020603050405020304" pitchFamily="18" charset="0"/>
              </a:rPr>
              <a:t> </a:t>
            </a:r>
            <a:r>
              <a:rPr lang="en-GB" sz="8000" b="1" i="0" dirty="0">
                <a:effectLst/>
                <a:latin typeface="Times New Roman" panose="02020603050405020304" pitchFamily="18" charset="0"/>
                <a:ea typeface="Times New Roman" panose="02020603050405020304" pitchFamily="18" charset="0"/>
              </a:rPr>
              <a:t>central part of Oltenia</a:t>
            </a:r>
            <a:endParaRPr lang="ro-RO" sz="8000" b="1" i="1" dirty="0">
              <a:effectLst/>
              <a:latin typeface="Times New Roman" panose="02020603050405020304" pitchFamily="18" charset="0"/>
              <a:ea typeface="Times New Roman" panose="02020603050405020304" pitchFamily="18" charset="0"/>
            </a:endParaRPr>
          </a:p>
        </p:txBody>
      </p:sp>
      <p:sp>
        <p:nvSpPr>
          <p:cNvPr id="19" name="TextBox 18"/>
          <p:cNvSpPr txBox="1"/>
          <p:nvPr/>
        </p:nvSpPr>
        <p:spPr>
          <a:xfrm>
            <a:off x="1012370" y="9288357"/>
            <a:ext cx="26775682" cy="646331"/>
          </a:xfrm>
          <a:prstGeom prst="rect">
            <a:avLst/>
          </a:prstGeom>
          <a:noFill/>
        </p:spPr>
        <p:txBody>
          <a:bodyPr wrap="square" rtlCol="0">
            <a:spAutoFit/>
          </a:bodyPr>
          <a:lstStyle/>
          <a:p>
            <a:pPr algn="r"/>
            <a:r>
              <a:rPr lang="en-US" sz="3600" b="1" dirty="0">
                <a:latin typeface="Arial" charset="0"/>
                <a:ea typeface="Arial" charset="0"/>
                <a:cs typeface="Arial" charset="0"/>
              </a:rPr>
              <a:t>Valeriu Lucian Radu; </a:t>
            </a:r>
            <a:r>
              <a:rPr lang="en-US" sz="3600" b="1" dirty="0" err="1">
                <a:latin typeface="Arial" charset="0"/>
                <a:ea typeface="Arial" charset="0"/>
                <a:cs typeface="Arial" charset="0"/>
              </a:rPr>
              <a:t>Georgeta</a:t>
            </a:r>
            <a:r>
              <a:rPr lang="en-US" sz="3600" b="1" dirty="0">
                <a:latin typeface="Arial" charset="0"/>
                <a:ea typeface="Arial" charset="0"/>
                <a:cs typeface="Arial" charset="0"/>
              </a:rPr>
              <a:t> Loredana Popescu; </a:t>
            </a:r>
            <a:r>
              <a:rPr lang="en-US" sz="3600" b="1" dirty="0" err="1">
                <a:latin typeface="Arial" charset="0"/>
                <a:ea typeface="Arial" charset="0"/>
                <a:cs typeface="Arial" charset="0"/>
              </a:rPr>
              <a:t>Gheorghi</a:t>
            </a:r>
            <a:r>
              <a:rPr lang="ro-RO" sz="3600" b="1" dirty="0">
                <a:latin typeface="Arial" charset="0"/>
                <a:ea typeface="Arial" charset="0"/>
                <a:cs typeface="Arial" charset="0"/>
              </a:rPr>
              <a:t>ț</a:t>
            </a:r>
            <a:r>
              <a:rPr lang="en-US" sz="3600" b="1" dirty="0">
                <a:latin typeface="Arial" charset="0"/>
                <a:ea typeface="Arial" charset="0"/>
                <a:cs typeface="Arial" charset="0"/>
              </a:rPr>
              <a:t>a Liliana </a:t>
            </a:r>
            <a:r>
              <a:rPr lang="en-US" sz="3600" b="1" dirty="0" err="1">
                <a:latin typeface="Arial" charset="0"/>
                <a:ea typeface="Arial" charset="0"/>
                <a:cs typeface="Arial" charset="0"/>
              </a:rPr>
              <a:t>Piscanu</a:t>
            </a:r>
            <a:r>
              <a:rPr lang="ro-RO" sz="3600" b="1" dirty="0">
                <a:latin typeface="Arial" charset="0"/>
                <a:ea typeface="Arial" charset="0"/>
                <a:cs typeface="Arial" charset="0"/>
              </a:rPr>
              <a:t>, Mihaela Gabriela Novac, Ileana </a:t>
            </a:r>
            <a:r>
              <a:rPr lang="ro-RO" sz="3600" b="1" dirty="0" err="1">
                <a:latin typeface="Arial" charset="0"/>
                <a:ea typeface="Arial" charset="0"/>
                <a:cs typeface="Arial" charset="0"/>
              </a:rPr>
              <a:t>Ișlicaru</a:t>
            </a:r>
            <a:endParaRPr lang="ro-RO" sz="3600" b="1" i="1" dirty="0">
              <a:latin typeface="Arial" charset="0"/>
              <a:ea typeface="Arial" charset="0"/>
              <a:cs typeface="Arial" charset="0"/>
            </a:endParaRPr>
          </a:p>
        </p:txBody>
      </p:sp>
      <p:sp>
        <p:nvSpPr>
          <p:cNvPr id="20" name="TextBox 19"/>
          <p:cNvSpPr txBox="1"/>
          <p:nvPr/>
        </p:nvSpPr>
        <p:spPr>
          <a:xfrm>
            <a:off x="741391" y="10356256"/>
            <a:ext cx="27244839" cy="3908762"/>
          </a:xfrm>
          <a:prstGeom prst="rect">
            <a:avLst/>
          </a:prstGeom>
          <a:noFill/>
        </p:spPr>
        <p:txBody>
          <a:bodyPr wrap="square" rtlCol="0">
            <a:spAutoFit/>
          </a:bodyPr>
          <a:lstStyle/>
          <a:p>
            <a:r>
              <a:rPr lang="ro-RO" sz="4000" b="1" dirty="0">
                <a:effectLst/>
                <a:latin typeface="Arial" panose="020B0604020202020204" pitchFamily="34" charset="0"/>
                <a:ea typeface="Times New Roman" panose="02020603050405020304" pitchFamily="18" charset="0"/>
                <a:cs typeface="Arial" panose="020B0604020202020204" pitchFamily="34" charset="0"/>
              </a:rPr>
              <a:t>INTRODUCTION</a:t>
            </a:r>
            <a:r>
              <a:rPr lang="ro-RO" sz="4000" b="1" dirty="0">
                <a:latin typeface="Arial" charset="0"/>
                <a:ea typeface="Arial" charset="0"/>
                <a:cs typeface="Arial" charset="0"/>
              </a:rPr>
              <a:t>:</a:t>
            </a:r>
            <a:r>
              <a:rPr lang="en-GB" sz="4000" b="1" dirty="0">
                <a:latin typeface="Arial" charset="0"/>
                <a:ea typeface="Arial" charset="0"/>
                <a:cs typeface="Arial" charset="0"/>
              </a:rPr>
              <a:t>  </a:t>
            </a:r>
          </a:p>
          <a:p>
            <a:pPr algn="just"/>
            <a:r>
              <a:rPr lang="en-GB" sz="1200" dirty="0">
                <a:latin typeface="Arial" charset="0"/>
                <a:ea typeface="Arial" charset="0"/>
                <a:cs typeface="Arial" charset="0"/>
              </a:rPr>
              <a:t>Wheat (Triticum </a:t>
            </a:r>
            <a:r>
              <a:rPr lang="en-GB" sz="1200" dirty="0" err="1">
                <a:latin typeface="Arial" charset="0"/>
                <a:ea typeface="Arial" charset="0"/>
                <a:cs typeface="Arial" charset="0"/>
              </a:rPr>
              <a:t>aestivum</a:t>
            </a:r>
            <a:r>
              <a:rPr lang="en-GB" sz="1200" dirty="0">
                <a:latin typeface="Arial" charset="0"/>
                <a:ea typeface="Arial" charset="0"/>
                <a:cs typeface="Arial" charset="0"/>
              </a:rPr>
              <a:t> L.) was grown on 215.9 million hectares with annual production of  765.7 million tons and an average productivity of  3.54 t/ha, globally. In Romania, the total area was 2.16 million hectares and the total grain yield was 10.3 million tons with an average productivity of 4.75 t/ha (FAOSTAT, 2019).</a:t>
            </a:r>
          </a:p>
          <a:p>
            <a:pPr algn="just"/>
            <a:r>
              <a:rPr lang="en-GB" sz="1200" dirty="0">
                <a:latin typeface="Arial" charset="0"/>
                <a:ea typeface="Arial" charset="0"/>
                <a:cs typeface="Arial" charset="0"/>
              </a:rPr>
              <a:t>Wheat (Triticum </a:t>
            </a:r>
            <a:r>
              <a:rPr lang="en-GB" sz="1200" dirty="0" err="1">
                <a:latin typeface="Arial" charset="0"/>
                <a:ea typeface="Arial" charset="0"/>
                <a:cs typeface="Arial" charset="0"/>
              </a:rPr>
              <a:t>aestivum</a:t>
            </a:r>
            <a:r>
              <a:rPr lang="en-GB" sz="1200" dirty="0">
                <a:latin typeface="Arial" charset="0"/>
                <a:ea typeface="Arial" charset="0"/>
                <a:cs typeface="Arial" charset="0"/>
              </a:rPr>
              <a:t> L.) is one of the most important food products for humans. It contains almost the entire range of essential amino acids, starch and proteins, which ensure the growth and development of the human body, having a very important catalytic and energetic role (</a:t>
            </a:r>
            <a:r>
              <a:rPr lang="en-GB" sz="1200" dirty="0" err="1">
                <a:latin typeface="Arial" charset="0"/>
                <a:ea typeface="Arial" charset="0"/>
                <a:cs typeface="Arial" charset="0"/>
              </a:rPr>
              <a:t>Bonea</a:t>
            </a:r>
            <a:r>
              <a:rPr lang="en-GB" sz="1200" dirty="0">
                <a:latin typeface="Arial" charset="0"/>
                <a:ea typeface="Arial" charset="0"/>
                <a:cs typeface="Arial" charset="0"/>
              </a:rPr>
              <a:t>, 2011). </a:t>
            </a:r>
          </a:p>
          <a:p>
            <a:pPr algn="just"/>
            <a:r>
              <a:rPr lang="en-GB" sz="1200" dirty="0">
                <a:latin typeface="Arial" charset="0"/>
                <a:ea typeface="Arial" charset="0"/>
                <a:cs typeface="Arial" charset="0"/>
              </a:rPr>
              <a:t>Mineral fertilizers play an important role in completing the deficiency of plant nutrients and in improving the quantity and quality of agricultural production. They are used on a large scale to increase agricultural production in order to ensure the food needs of mankind.</a:t>
            </a:r>
          </a:p>
          <a:p>
            <a:pPr algn="just"/>
            <a:r>
              <a:rPr lang="en-GB" sz="1200" dirty="0">
                <a:latin typeface="Arial" charset="0"/>
                <a:ea typeface="Arial" charset="0"/>
                <a:cs typeface="Arial" charset="0"/>
              </a:rPr>
              <a:t>The total amount of nitrogen fertilizers used worldwide was over 105 million tons in 2016, but it is expected to reach 112 million tons in 2022 (FAO, 2019), therefore, the rational use of chemical fertilizers is required as a objective necessity.</a:t>
            </a:r>
          </a:p>
          <a:p>
            <a:pPr algn="just"/>
            <a:r>
              <a:rPr lang="en-GB" sz="1200" dirty="0">
                <a:latin typeface="Arial" charset="0"/>
                <a:ea typeface="Arial" charset="0"/>
                <a:cs typeface="Arial" charset="0"/>
              </a:rPr>
              <a:t>Doses of nitrogen fertilizers may be accompanied by harmful effects for plants and may be removed if a fraction of the dose of nitrogen was applied in the late stage of plant development, while vegetative growth is terminated, and nitrogen is used in the formation of the reproductive organs, and for synthesis of protein in the grain as reserve substance thus improving quality traits of flour (</a:t>
            </a:r>
            <a:r>
              <a:rPr lang="en-GB" sz="1200" dirty="0" err="1">
                <a:latin typeface="Arial" charset="0"/>
                <a:ea typeface="Arial" charset="0"/>
                <a:cs typeface="Arial" charset="0"/>
              </a:rPr>
              <a:t>Mocanu</a:t>
            </a:r>
            <a:r>
              <a:rPr lang="en-GB" sz="1200" dirty="0">
                <a:latin typeface="Arial" charset="0"/>
                <a:ea typeface="Arial" charset="0"/>
                <a:cs typeface="Arial" charset="0"/>
              </a:rPr>
              <a:t> 2013, </a:t>
            </a:r>
            <a:r>
              <a:rPr lang="en-GB" sz="1200" dirty="0" err="1">
                <a:latin typeface="Arial" charset="0"/>
                <a:ea typeface="Arial" charset="0"/>
                <a:cs typeface="Arial" charset="0"/>
              </a:rPr>
              <a:t>Dodocioiu</a:t>
            </a:r>
            <a:r>
              <a:rPr lang="en-GB" sz="1200" dirty="0">
                <a:latin typeface="Arial" charset="0"/>
                <a:ea typeface="Arial" charset="0"/>
                <a:cs typeface="Arial" charset="0"/>
              </a:rPr>
              <a:t> 2013)</a:t>
            </a:r>
          </a:p>
          <a:p>
            <a:pPr algn="just"/>
            <a:r>
              <a:rPr lang="en-GB" sz="1200" dirty="0">
                <a:latin typeface="Arial" charset="0"/>
                <a:ea typeface="Arial" charset="0"/>
                <a:cs typeface="Arial" charset="0"/>
              </a:rPr>
              <a:t>Even if it consumes small amounts of nutrients, wheat is a demanding plant when it comes to applying fertilizers because its root system explores a small volume of soil and has a low power to solubilize and absorb nutrients (</a:t>
            </a:r>
            <a:r>
              <a:rPr lang="en-GB" sz="1200" dirty="0" err="1">
                <a:latin typeface="Arial" charset="0"/>
                <a:ea typeface="Arial" charset="0"/>
                <a:cs typeface="Arial" charset="0"/>
              </a:rPr>
              <a:t>Lupu</a:t>
            </a:r>
            <a:r>
              <a:rPr lang="en-GB" sz="1200" dirty="0">
                <a:latin typeface="Arial" charset="0"/>
                <a:ea typeface="Arial" charset="0"/>
                <a:cs typeface="Arial" charset="0"/>
              </a:rPr>
              <a:t> et al., 2014; 2020) . Among the nutrient </a:t>
            </a:r>
            <a:r>
              <a:rPr lang="en-GB" sz="1200" dirty="0" err="1">
                <a:latin typeface="Arial" charset="0"/>
                <a:ea typeface="Arial" charset="0"/>
                <a:cs typeface="Arial" charset="0"/>
              </a:rPr>
              <a:t>macroelements</a:t>
            </a:r>
            <a:r>
              <a:rPr lang="en-GB" sz="1200" dirty="0">
                <a:latin typeface="Arial" charset="0"/>
                <a:ea typeface="Arial" charset="0"/>
                <a:cs typeface="Arial" charset="0"/>
              </a:rPr>
              <a:t>, nitrogen most strongly influences wheat production, and phosphorus has a lesser influence but contributes to increasing the effect of nitrogen (</a:t>
            </a:r>
            <a:r>
              <a:rPr lang="en-GB" sz="1200" dirty="0" err="1">
                <a:latin typeface="Arial" charset="0"/>
                <a:ea typeface="Arial" charset="0"/>
                <a:cs typeface="Arial" charset="0"/>
              </a:rPr>
              <a:t>Burlacu</a:t>
            </a:r>
            <a:r>
              <a:rPr lang="en-GB" sz="1200" dirty="0">
                <a:latin typeface="Arial" charset="0"/>
                <a:ea typeface="Arial" charset="0"/>
                <a:cs typeface="Arial" charset="0"/>
              </a:rPr>
              <a:t> et al., 2007, </a:t>
            </a:r>
            <a:r>
              <a:rPr lang="en-GB" sz="1200" dirty="0" err="1">
                <a:latin typeface="Arial" charset="0"/>
                <a:ea typeface="Arial" charset="0"/>
                <a:cs typeface="Arial" charset="0"/>
              </a:rPr>
              <a:t>Deac</a:t>
            </a:r>
            <a:r>
              <a:rPr lang="en-GB" sz="1200" dirty="0">
                <a:latin typeface="Arial" charset="0"/>
                <a:ea typeface="Arial" charset="0"/>
                <a:cs typeface="Arial" charset="0"/>
              </a:rPr>
              <a:t> et al., 2020).</a:t>
            </a:r>
          </a:p>
          <a:p>
            <a:pPr algn="just"/>
            <a:r>
              <a:rPr lang="en-GB" sz="1200" dirty="0">
                <a:latin typeface="Arial" charset="0"/>
                <a:ea typeface="Arial" charset="0"/>
                <a:cs typeface="Arial" charset="0"/>
              </a:rPr>
              <a:t>Following the studies undertaken in the long-term experiences from various areas in Romania, it was found that the greatest influence on the increase in wheat production was the cumulative effect of nitrogen and phosphorus (</a:t>
            </a:r>
            <a:r>
              <a:rPr lang="en-GB" sz="1200" dirty="0" err="1">
                <a:latin typeface="Arial" charset="0"/>
                <a:ea typeface="Arial" charset="0"/>
                <a:cs typeface="Arial" charset="0"/>
              </a:rPr>
              <a:t>Burlacu</a:t>
            </a:r>
            <a:r>
              <a:rPr lang="en-GB" sz="1200" dirty="0">
                <a:latin typeface="Arial" charset="0"/>
                <a:ea typeface="Arial" charset="0"/>
                <a:cs typeface="Arial" charset="0"/>
              </a:rPr>
              <a:t> et al., 2007; </a:t>
            </a:r>
            <a:r>
              <a:rPr lang="en-GB" sz="1200" dirty="0" err="1">
                <a:latin typeface="Arial" charset="0"/>
                <a:ea typeface="Arial" charset="0"/>
                <a:cs typeface="Arial" charset="0"/>
              </a:rPr>
              <a:t>Nicolescu</a:t>
            </a:r>
            <a:r>
              <a:rPr lang="en-GB" sz="1200" dirty="0">
                <a:latin typeface="Arial" charset="0"/>
                <a:ea typeface="Arial" charset="0"/>
                <a:cs typeface="Arial" charset="0"/>
              </a:rPr>
              <a:t>, 2005).</a:t>
            </a:r>
          </a:p>
          <a:p>
            <a:pPr algn="just"/>
            <a:r>
              <a:rPr lang="en-GB" sz="1200" dirty="0">
                <a:latin typeface="Arial" charset="0"/>
                <a:ea typeface="Arial" charset="0"/>
                <a:cs typeface="Arial" charset="0"/>
              </a:rPr>
              <a:t>The identification of the optimal doses of mineral fertilizers for each variety is conditioned by a series of technological, pedo-climatic and socio-economic factors, being a particularity of each country (</a:t>
            </a:r>
            <a:r>
              <a:rPr lang="en-GB" sz="1200" dirty="0" err="1">
                <a:latin typeface="Arial" charset="0"/>
                <a:ea typeface="Arial" charset="0"/>
                <a:cs typeface="Arial" charset="0"/>
              </a:rPr>
              <a:t>Lupu</a:t>
            </a:r>
            <a:r>
              <a:rPr lang="en-GB" sz="1200" dirty="0">
                <a:latin typeface="Arial" charset="0"/>
                <a:ea typeface="Arial" charset="0"/>
                <a:cs typeface="Arial" charset="0"/>
              </a:rPr>
              <a:t> et al., 2020; </a:t>
            </a:r>
            <a:r>
              <a:rPr lang="en-GB" sz="1200" dirty="0" err="1">
                <a:latin typeface="Arial" charset="0"/>
                <a:ea typeface="Arial" charset="0"/>
                <a:cs typeface="Arial" charset="0"/>
              </a:rPr>
              <a:t>Nicolescu</a:t>
            </a:r>
            <a:r>
              <a:rPr lang="en-GB" sz="1200" dirty="0">
                <a:latin typeface="Arial" charset="0"/>
                <a:ea typeface="Arial" charset="0"/>
                <a:cs typeface="Arial" charset="0"/>
              </a:rPr>
              <a:t>, 2005; </a:t>
            </a:r>
            <a:r>
              <a:rPr lang="en-GB" sz="1200" dirty="0" err="1">
                <a:latin typeface="Arial" charset="0"/>
                <a:ea typeface="Arial" charset="0"/>
                <a:cs typeface="Arial" charset="0"/>
              </a:rPr>
              <a:t>Săulescu</a:t>
            </a:r>
            <a:r>
              <a:rPr lang="en-GB" sz="1200" dirty="0">
                <a:latin typeface="Arial" charset="0"/>
                <a:ea typeface="Arial" charset="0"/>
                <a:cs typeface="Arial" charset="0"/>
              </a:rPr>
              <a:t> and </a:t>
            </a:r>
            <a:r>
              <a:rPr lang="en-GB" sz="1200" dirty="0" err="1">
                <a:latin typeface="Arial" charset="0"/>
                <a:ea typeface="Arial" charset="0"/>
                <a:cs typeface="Arial" charset="0"/>
              </a:rPr>
              <a:t>Săulescu</a:t>
            </a:r>
            <a:r>
              <a:rPr lang="en-GB" sz="1200" dirty="0">
                <a:latin typeface="Arial" charset="0"/>
                <a:ea typeface="Arial" charset="0"/>
                <a:cs typeface="Arial" charset="0"/>
              </a:rPr>
              <a:t>, 1967).</a:t>
            </a:r>
          </a:p>
          <a:p>
            <a:pPr algn="just"/>
            <a:r>
              <a:rPr lang="en-GB" sz="1200" dirty="0">
                <a:latin typeface="Arial" charset="0"/>
                <a:ea typeface="Arial" charset="0"/>
                <a:cs typeface="Arial" charset="0"/>
              </a:rPr>
              <a:t>One of the areas with a large weight for wheat cultivation in Romania is </a:t>
            </a:r>
            <a:r>
              <a:rPr lang="en-GB" sz="1200" dirty="0" err="1">
                <a:latin typeface="Arial" charset="0"/>
                <a:ea typeface="Arial" charset="0"/>
                <a:cs typeface="Arial" charset="0"/>
              </a:rPr>
              <a:t>Dolj</a:t>
            </a:r>
            <a:r>
              <a:rPr lang="en-GB" sz="1200" dirty="0">
                <a:latin typeface="Arial" charset="0"/>
                <a:ea typeface="Arial" charset="0"/>
                <a:cs typeface="Arial" charset="0"/>
              </a:rPr>
              <a:t> county (the central part of Oltenia), where about 5.6% of the total grain production for grains is obtained (</a:t>
            </a:r>
            <a:r>
              <a:rPr lang="en-GB" sz="1200" dirty="0" err="1">
                <a:latin typeface="Arial" charset="0"/>
                <a:ea typeface="Arial" charset="0"/>
                <a:cs typeface="Arial" charset="0"/>
              </a:rPr>
              <a:t>Iagar</a:t>
            </a:r>
            <a:r>
              <a:rPr lang="en-GB" sz="1200" dirty="0">
                <a:latin typeface="Arial" charset="0"/>
                <a:ea typeface="Arial" charset="0"/>
                <a:cs typeface="Arial" charset="0"/>
              </a:rPr>
              <a:t> et al., 2019), but this area is frequently affected by drought and heat, phenomena that reduce the production of agricultural crops (</a:t>
            </a:r>
            <a:r>
              <a:rPr lang="en-GB" sz="1200" dirty="0" err="1">
                <a:latin typeface="Arial" charset="0"/>
                <a:ea typeface="Arial" charset="0"/>
                <a:cs typeface="Arial" charset="0"/>
              </a:rPr>
              <a:t>Bonea</a:t>
            </a:r>
            <a:r>
              <a:rPr lang="en-GB" sz="1200" dirty="0">
                <a:latin typeface="Arial" charset="0"/>
                <a:ea typeface="Arial" charset="0"/>
                <a:cs typeface="Arial" charset="0"/>
              </a:rPr>
              <a:t>, 2020a; Radu and </a:t>
            </a:r>
            <a:r>
              <a:rPr lang="en-GB" sz="1200" dirty="0" err="1">
                <a:latin typeface="Arial" charset="0"/>
                <a:ea typeface="Arial" charset="0"/>
                <a:cs typeface="Arial" charset="0"/>
              </a:rPr>
              <a:t>Bonea</a:t>
            </a:r>
            <a:r>
              <a:rPr lang="en-GB" sz="1200" dirty="0">
                <a:latin typeface="Arial" charset="0"/>
                <a:ea typeface="Arial" charset="0"/>
                <a:cs typeface="Arial" charset="0"/>
              </a:rPr>
              <a:t>, 2020; </a:t>
            </a:r>
            <a:r>
              <a:rPr lang="en-GB" sz="1200" dirty="0" err="1">
                <a:latin typeface="Arial" charset="0"/>
                <a:ea typeface="Arial" charset="0"/>
                <a:cs typeface="Arial" charset="0"/>
              </a:rPr>
              <a:t>Urechean</a:t>
            </a:r>
            <a:r>
              <a:rPr lang="en-GB" sz="1200" dirty="0">
                <a:latin typeface="Arial" charset="0"/>
                <a:ea typeface="Arial" charset="0"/>
                <a:cs typeface="Arial" charset="0"/>
              </a:rPr>
              <a:t> and </a:t>
            </a:r>
            <a:r>
              <a:rPr lang="en-GB" sz="1200" dirty="0" err="1">
                <a:latin typeface="Arial" charset="0"/>
                <a:ea typeface="Arial" charset="0"/>
                <a:cs typeface="Arial" charset="0"/>
              </a:rPr>
              <a:t>Bonea</a:t>
            </a:r>
            <a:r>
              <a:rPr lang="en-GB" sz="1200" dirty="0">
                <a:latin typeface="Arial" charset="0"/>
                <a:ea typeface="Arial" charset="0"/>
                <a:cs typeface="Arial" charset="0"/>
              </a:rPr>
              <a:t>, 2017). The extremely large variation of both the total amount of precipitation and their distribution, causes in some years significant water deficits during crop growth (</a:t>
            </a:r>
            <a:r>
              <a:rPr lang="en-GB" sz="1200" dirty="0" err="1">
                <a:latin typeface="Arial" charset="0"/>
                <a:ea typeface="Arial" charset="0"/>
                <a:cs typeface="Arial" charset="0"/>
              </a:rPr>
              <a:t>Bonea</a:t>
            </a:r>
            <a:r>
              <a:rPr lang="en-GB" sz="1200" dirty="0">
                <a:latin typeface="Arial" charset="0"/>
                <a:ea typeface="Arial" charset="0"/>
                <a:cs typeface="Arial" charset="0"/>
              </a:rPr>
              <a:t>, 2020b; </a:t>
            </a:r>
            <a:r>
              <a:rPr lang="en-GB" sz="1200" dirty="0" err="1">
                <a:latin typeface="Arial" charset="0"/>
                <a:ea typeface="Arial" charset="0"/>
                <a:cs typeface="Arial" charset="0"/>
              </a:rPr>
              <a:t>Bonea</a:t>
            </a:r>
            <a:r>
              <a:rPr lang="en-GB" sz="1200" dirty="0">
                <a:latin typeface="Arial" charset="0"/>
                <a:ea typeface="Arial" charset="0"/>
                <a:cs typeface="Arial" charset="0"/>
              </a:rPr>
              <a:t> and </a:t>
            </a:r>
            <a:r>
              <a:rPr lang="en-GB" sz="1200" dirty="0" err="1">
                <a:latin typeface="Arial" charset="0"/>
                <a:ea typeface="Arial" charset="0"/>
                <a:cs typeface="Arial" charset="0"/>
              </a:rPr>
              <a:t>Urechean</a:t>
            </a:r>
            <a:r>
              <a:rPr lang="en-GB" sz="1200" dirty="0">
                <a:latin typeface="Arial" charset="0"/>
                <a:ea typeface="Arial" charset="0"/>
                <a:cs typeface="Arial" charset="0"/>
              </a:rPr>
              <a:t>, 2020). </a:t>
            </a:r>
          </a:p>
          <a:p>
            <a:pPr algn="just"/>
            <a:r>
              <a:rPr lang="en-GB" sz="1200" dirty="0">
                <a:latin typeface="Arial" charset="0"/>
                <a:ea typeface="Arial" charset="0"/>
                <a:cs typeface="Arial" charset="0"/>
              </a:rPr>
              <a:t>In the context of climate change, the efficiency of the use of technological inputs, especially chemical fertilizers, is an important factor both for improving the economic results of agricultural farms and for ensuring a sustainable agricultural system.</a:t>
            </a:r>
          </a:p>
          <a:p>
            <a:pPr algn="just"/>
            <a:r>
              <a:rPr lang="en-GB" sz="1200" dirty="0">
                <a:latin typeface="Arial" charset="0"/>
                <a:ea typeface="Arial" charset="0"/>
                <a:cs typeface="Arial" charset="0"/>
              </a:rPr>
              <a:t>This paper presents the experimental results obtained for wheat during 2016-2018, in the long-term experiment with doses of phosphorus and nitrogen, organized at ARDS Șimnic - Craiova.</a:t>
            </a:r>
          </a:p>
          <a:p>
            <a:endParaRPr lang="ro-RO" sz="4000" b="1" dirty="0">
              <a:latin typeface="Arial" charset="0"/>
              <a:ea typeface="Arial" charset="0"/>
              <a:cs typeface="Arial" charset="0"/>
            </a:endParaRPr>
          </a:p>
        </p:txBody>
      </p:sp>
      <p:sp>
        <p:nvSpPr>
          <p:cNvPr id="21" name="TextBox 20"/>
          <p:cNvSpPr txBox="1"/>
          <p:nvPr/>
        </p:nvSpPr>
        <p:spPr>
          <a:xfrm>
            <a:off x="741391" y="13641329"/>
            <a:ext cx="26106268" cy="3293209"/>
          </a:xfrm>
          <a:prstGeom prst="rect">
            <a:avLst/>
          </a:prstGeom>
          <a:noFill/>
        </p:spPr>
        <p:txBody>
          <a:bodyPr wrap="square" rtlCol="0">
            <a:spAutoFit/>
          </a:bodyPr>
          <a:lstStyle/>
          <a:p>
            <a:r>
              <a:rPr lang="ro-RO" sz="4000" b="1" dirty="0">
                <a:latin typeface="Arial" charset="0"/>
                <a:ea typeface="Arial" charset="0"/>
                <a:cs typeface="Arial" charset="0"/>
              </a:rPr>
              <a:t>MATERIAL </a:t>
            </a:r>
            <a:r>
              <a:rPr lang="ro-RO" sz="4000" b="1" dirty="0">
                <a:latin typeface="Arial" charset="0"/>
                <a:cs typeface="Arial" charset="0"/>
              </a:rPr>
              <a:t>AND METHOD</a:t>
            </a:r>
            <a:endParaRPr lang="en-GB" sz="4000" b="1" dirty="0">
              <a:latin typeface="Arial" charset="0"/>
              <a:cs typeface="Arial" charset="0"/>
            </a:endParaRPr>
          </a:p>
          <a:p>
            <a:pPr algn="just"/>
            <a:r>
              <a:rPr lang="en-GB" sz="1200" dirty="0">
                <a:latin typeface="Arial" charset="0"/>
                <a:cs typeface="Arial" charset="0"/>
              </a:rPr>
              <a:t>The study was carried out within the framework of long-term experiences in the experimental field of ARDS Șimnic, </a:t>
            </a:r>
            <a:r>
              <a:rPr lang="en-GB" sz="1200" dirty="0" err="1">
                <a:latin typeface="Arial" charset="0"/>
                <a:cs typeface="Arial" charset="0"/>
              </a:rPr>
              <a:t>Dolj</a:t>
            </a:r>
            <a:r>
              <a:rPr lang="en-GB" sz="1200" dirty="0">
                <a:latin typeface="Arial" charset="0"/>
                <a:cs typeface="Arial" charset="0"/>
              </a:rPr>
              <a:t> county (central part of Oltenia), in this paper presenting the data obtained over three consecutive years (2016-2018).</a:t>
            </a:r>
          </a:p>
          <a:p>
            <a:pPr algn="just"/>
            <a:r>
              <a:rPr lang="en-GB" sz="1200" dirty="0">
                <a:latin typeface="Arial" charset="0"/>
                <a:cs typeface="Arial" charset="0"/>
              </a:rPr>
              <a:t>Wheat crop was part of a pea-wheat-maize-wheat-sunflower rotation (after maize). The two factors experiment was organized in a split plot design with three replications. Five phosphorus fertilizer doses (P0, P40, P80, P120, P160) and five doses of nitrogen fertilizer (N0, N40, N80, N120 and N160) were used. The test variety of wheat was </a:t>
            </a:r>
            <a:r>
              <a:rPr lang="en-GB" sz="1200" dirty="0" err="1">
                <a:latin typeface="Arial" charset="0"/>
                <a:cs typeface="Arial" charset="0"/>
              </a:rPr>
              <a:t>Dropia</a:t>
            </a:r>
            <a:r>
              <a:rPr lang="en-GB" sz="1200" dirty="0">
                <a:latin typeface="Arial" charset="0"/>
                <a:cs typeface="Arial" charset="0"/>
              </a:rPr>
              <a:t>. The type of soil was reddish </a:t>
            </a:r>
            <a:r>
              <a:rPr lang="en-GB" sz="1200" dirty="0" err="1">
                <a:latin typeface="Arial" charset="0"/>
                <a:cs typeface="Arial" charset="0"/>
              </a:rPr>
              <a:t>preluvosoil</a:t>
            </a:r>
            <a:r>
              <a:rPr lang="en-GB" sz="1200" dirty="0">
                <a:latin typeface="Arial" charset="0"/>
                <a:cs typeface="Arial" charset="0"/>
              </a:rPr>
              <a:t>, which is characterized by a pH = 5.08-5.33, humus content of 2.2-2.7%, poorly supplied with nitrogen (0.071-0.072 mg/kg), well supplied in phosphorus (32.2-52.2 mg/ kg) and medium supplied in potassium (104-125 mg/kg).</a:t>
            </a:r>
          </a:p>
          <a:p>
            <a:pPr algn="just"/>
            <a:r>
              <a:rPr lang="en-GB" sz="1200" dirty="0">
                <a:latin typeface="Arial" charset="0"/>
                <a:cs typeface="Arial" charset="0"/>
              </a:rPr>
              <a:t>Phosphorus and nitrogen sources were provided by fertilizing with chemical fertilizers - superphosphate and ammonium nitrate (superphosphate was applied in a single dose and nitrogen doses were applied in two fractions: at the time of sowing and at the stem elongation).</a:t>
            </a:r>
          </a:p>
          <a:p>
            <a:pPr algn="just"/>
            <a:r>
              <a:rPr lang="en-GB" sz="1200" dirty="0">
                <a:latin typeface="Arial" charset="0"/>
                <a:cs typeface="Arial" charset="0"/>
              </a:rPr>
              <a:t>To evaluate nutrient use efficiency, Agronomic efficiency (AE) was calculated for each plot using the following equations (Dobermann, 2007):</a:t>
            </a:r>
          </a:p>
          <a:p>
            <a:pPr algn="just"/>
            <a:r>
              <a:rPr lang="en-GB" sz="1200" dirty="0">
                <a:latin typeface="Arial" charset="0"/>
                <a:cs typeface="Arial" charset="0"/>
              </a:rPr>
              <a:t>AE for N or P2O5 (kg/kg) = (Y-</a:t>
            </a:r>
            <a:r>
              <a:rPr lang="en-GB" sz="1200" dirty="0" err="1">
                <a:latin typeface="Arial" charset="0"/>
                <a:cs typeface="Arial" charset="0"/>
              </a:rPr>
              <a:t>Yo</a:t>
            </a:r>
            <a:r>
              <a:rPr lang="en-GB" sz="1200" dirty="0">
                <a:latin typeface="Arial" charset="0"/>
                <a:cs typeface="Arial" charset="0"/>
              </a:rPr>
              <a:t>)/F</a:t>
            </a:r>
          </a:p>
          <a:p>
            <a:pPr algn="just"/>
            <a:r>
              <a:rPr lang="en-GB" sz="1200" dirty="0">
                <a:latin typeface="Arial" charset="0"/>
                <a:cs typeface="Arial" charset="0"/>
              </a:rPr>
              <a:t>where Y is the grain yield in N, P2O5 fertilization treatments (kg/ha), </a:t>
            </a:r>
            <a:r>
              <a:rPr lang="en-GB" sz="1200" dirty="0" err="1">
                <a:latin typeface="Arial" charset="0"/>
                <a:cs typeface="Arial" charset="0"/>
              </a:rPr>
              <a:t>Yo</a:t>
            </a:r>
            <a:r>
              <a:rPr lang="en-GB" sz="1200" dirty="0">
                <a:latin typeface="Arial" charset="0"/>
                <a:cs typeface="Arial" charset="0"/>
              </a:rPr>
              <a:t> is the grain yield in without fertilization (kg/ha ), and F is the total amount of N or P applied fertilizer (kg/ha).</a:t>
            </a:r>
          </a:p>
          <a:p>
            <a:pPr algn="just"/>
            <a:r>
              <a:rPr lang="en-GB" sz="1200" dirty="0">
                <a:latin typeface="Arial" charset="0"/>
                <a:cs typeface="Arial" charset="0"/>
              </a:rPr>
              <a:t>The statistical processing of the experimental results was done with the help of variance analysis for bifactorial experiments (</a:t>
            </a:r>
            <a:r>
              <a:rPr lang="en-GB" sz="1200" dirty="0" err="1">
                <a:latin typeface="Arial" charset="0"/>
                <a:cs typeface="Arial" charset="0"/>
              </a:rPr>
              <a:t>Săulescu</a:t>
            </a:r>
            <a:r>
              <a:rPr lang="en-GB" sz="1200" dirty="0">
                <a:latin typeface="Arial" charset="0"/>
                <a:cs typeface="Arial" charset="0"/>
              </a:rPr>
              <a:t> and </a:t>
            </a:r>
            <a:r>
              <a:rPr lang="en-GB" sz="1200" dirty="0" err="1">
                <a:latin typeface="Arial" charset="0"/>
                <a:cs typeface="Arial" charset="0"/>
              </a:rPr>
              <a:t>Săulescu</a:t>
            </a:r>
            <a:r>
              <a:rPr lang="en-GB" sz="1200" dirty="0">
                <a:latin typeface="Arial" charset="0"/>
                <a:cs typeface="Arial" charset="0"/>
              </a:rPr>
              <a:t>, 1967).</a:t>
            </a:r>
          </a:p>
          <a:p>
            <a:endParaRPr lang="ro-RO" sz="4000" b="1" dirty="0">
              <a:latin typeface="Arial" charset="0"/>
              <a:cs typeface="Arial" charset="0"/>
            </a:endParaRPr>
          </a:p>
          <a:p>
            <a:pPr indent="449580" algn="just"/>
            <a:endParaRPr lang="ro-RO" sz="3200" b="1" i="1"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22" name="TextBox 21"/>
          <p:cNvSpPr txBox="1"/>
          <p:nvPr/>
        </p:nvSpPr>
        <p:spPr>
          <a:xfrm>
            <a:off x="623494" y="16101245"/>
            <a:ext cx="27244839" cy="22375356"/>
          </a:xfrm>
          <a:prstGeom prst="rect">
            <a:avLst/>
          </a:prstGeom>
          <a:noFill/>
        </p:spPr>
        <p:txBody>
          <a:bodyPr wrap="square" rtlCol="0">
            <a:spAutoFit/>
          </a:bodyPr>
          <a:lstStyle/>
          <a:p>
            <a:r>
              <a:rPr lang="ro-RO" sz="4000" b="1" dirty="0">
                <a:latin typeface="Arial" charset="0"/>
                <a:cs typeface="Arial" charset="0"/>
              </a:rPr>
              <a:t>RESULTS AND DISCUSSION</a:t>
            </a:r>
            <a:endParaRPr lang="en-GB" sz="4000" b="1" dirty="0">
              <a:latin typeface="Arial" charset="0"/>
              <a:cs typeface="Arial" charset="0"/>
            </a:endParaRPr>
          </a:p>
          <a:p>
            <a:pPr algn="just"/>
            <a:r>
              <a:rPr lang="en-GB" sz="1100" dirty="0">
                <a:latin typeface="Arial" charset="0"/>
                <a:ea typeface="Arial" charset="0"/>
                <a:cs typeface="Arial" charset="0"/>
              </a:rPr>
              <a:t>Grain production and weather conditions</a:t>
            </a:r>
          </a:p>
          <a:p>
            <a:pPr algn="just"/>
            <a:r>
              <a:rPr lang="en-GB" sz="1100" dirty="0">
                <a:latin typeface="Arial" charset="0"/>
                <a:ea typeface="Arial" charset="0"/>
                <a:cs typeface="Arial" charset="0"/>
              </a:rPr>
              <a:t>The climatic conditions recorded throughout the three years of study had a  </a:t>
            </a:r>
          </a:p>
          <a:p>
            <a:pPr algn="just"/>
            <a:r>
              <a:rPr lang="en-GB" sz="1100" dirty="0">
                <a:latin typeface="Arial" charset="0"/>
                <a:ea typeface="Arial" charset="0"/>
                <a:cs typeface="Arial" charset="0"/>
              </a:rPr>
              <a:t>significant influence on the productions obtained.</a:t>
            </a:r>
          </a:p>
          <a:p>
            <a:r>
              <a:rPr lang="ro-RO" sz="1100" dirty="0">
                <a:latin typeface="Arial" charset="0"/>
                <a:ea typeface="Arial" charset="0"/>
                <a:cs typeface="Arial" charset="0"/>
              </a:rPr>
              <a:t>                                                                                                                                                                                                                                                                  </a:t>
            </a:r>
            <a:r>
              <a:rPr lang="en-GB" sz="1100" dirty="0">
                <a:latin typeface="Arial" charset="0"/>
                <a:ea typeface="Arial" charset="0"/>
                <a:cs typeface="Arial" charset="0"/>
              </a:rPr>
              <a:t>Table 1. Meteorological conditions in years 201</a:t>
            </a:r>
            <a:r>
              <a:rPr lang="ro-RO" sz="1100" dirty="0">
                <a:latin typeface="Arial" charset="0"/>
                <a:ea typeface="Arial" charset="0"/>
                <a:cs typeface="Arial" charset="0"/>
              </a:rPr>
              <a:t>9</a:t>
            </a:r>
            <a:r>
              <a:rPr lang="en-GB" sz="1100" dirty="0">
                <a:latin typeface="Arial" charset="0"/>
                <a:ea typeface="Arial" charset="0"/>
                <a:cs typeface="Arial" charset="0"/>
              </a:rPr>
              <a:t>–20</a:t>
            </a:r>
            <a:r>
              <a:rPr lang="ro-RO" sz="1100" dirty="0">
                <a:latin typeface="Arial" charset="0"/>
                <a:ea typeface="Arial" charset="0"/>
                <a:cs typeface="Arial" charset="0"/>
              </a:rPr>
              <a:t>20</a:t>
            </a:r>
            <a:r>
              <a:rPr lang="en-GB" sz="1100" dirty="0">
                <a:latin typeface="Arial" charset="0"/>
                <a:ea typeface="Arial" charset="0"/>
                <a:cs typeface="Arial" charset="0"/>
              </a:rPr>
              <a:t>, according to Meteorological Station in Banu </a:t>
            </a:r>
            <a:r>
              <a:rPr lang="en-GB" sz="1100" dirty="0" err="1">
                <a:latin typeface="Arial" charset="0"/>
                <a:ea typeface="Arial" charset="0"/>
                <a:cs typeface="Arial" charset="0"/>
              </a:rPr>
              <a:t>Maracine</a:t>
            </a:r>
            <a:r>
              <a:rPr lang="en-GB" sz="1100" dirty="0">
                <a:latin typeface="Arial" charset="0"/>
                <a:ea typeface="Arial" charset="0"/>
                <a:cs typeface="Arial" charset="0"/>
              </a:rPr>
              <a:t>, Craiova</a:t>
            </a: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pPr algn="ctr"/>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ro-RO" sz="1100" dirty="0">
              <a:latin typeface="Arial" charset="0"/>
              <a:ea typeface="Arial" charset="0"/>
              <a:cs typeface="Arial" charset="0"/>
            </a:endParaRPr>
          </a:p>
          <a:p>
            <a:endParaRPr lang="ro-RO" sz="1100" dirty="0">
              <a:latin typeface="Arial" charset="0"/>
              <a:ea typeface="Arial" charset="0"/>
              <a:cs typeface="Arial" charset="0"/>
            </a:endParaRPr>
          </a:p>
          <a:p>
            <a:r>
              <a:rPr lang="en-US" sz="1100" dirty="0">
                <a:latin typeface="Arial" charset="0"/>
                <a:ea typeface="Arial" charset="0"/>
                <a:cs typeface="Arial" charset="0"/>
              </a:rPr>
              <a:t>In the first year (2019–2020), the meteorological conditions were characterized by abundant rainfall during May, June, and July, with a total precipitation amount of 492.3 mm, compared to the multiannual average of 565.1 mm. In the second year (2020–2021), rainfall was higher, especially in January, March, and May, reaching a total of 551.4 mm. In the third year (2021–2022), abundant precipitation was recorded in September, April, and May, totaling 508.3 mm. The average annual temperatures were 13.5°C in the first year, 12.3°C in the second year, and 12.7°C in the third year, all exceeding the multiannual average of 11.2°C (Table 1).</a:t>
            </a:r>
            <a:r>
              <a:rPr lang="en-GB" sz="1100" dirty="0">
                <a:latin typeface="Arial" charset="0"/>
                <a:ea typeface="Arial" charset="0"/>
                <a:cs typeface="Arial" charset="0"/>
              </a:rPr>
              <a:t>The grain production obtained in the non-fertilized variants was 15.3 q/ha in 2016, 18.0 q/ha in 2017 and 12.6 q/ha in 2018 (Table 2).</a:t>
            </a:r>
          </a:p>
          <a:p>
            <a:r>
              <a:rPr lang="en-GB" sz="1100" dirty="0">
                <a:latin typeface="Arial" charset="0"/>
                <a:ea typeface="Arial" charset="0"/>
                <a:cs typeface="Arial" charset="0"/>
              </a:rPr>
              <a:t>Through the separate application of phosphorus fertilizers, wheat production increased very significantly (P ≤ 0.01). Grain productions obtained in 2016 varied between 18.2 - 33.3 q/ha, between 37.4 and 61.9 q/ha in 2017 and between 30.3-46.3 q/ha in 2018, the average of the period being 28.6-47.2 q/ha. The increases in production obtained by applying phosphorus fertilizers (20</a:t>
            </a:r>
            <a:r>
              <a:rPr lang="ro-RO" sz="1100" dirty="0">
                <a:latin typeface="Arial" charset="0"/>
                <a:ea typeface="Arial" charset="0"/>
                <a:cs typeface="Arial" charset="0"/>
              </a:rPr>
              <a:t>20</a:t>
            </a:r>
            <a:r>
              <a:rPr lang="en-GB" sz="1100" dirty="0">
                <a:latin typeface="Arial" charset="0"/>
                <a:ea typeface="Arial" charset="0"/>
                <a:cs typeface="Arial" charset="0"/>
              </a:rPr>
              <a:t>-20</a:t>
            </a:r>
            <a:r>
              <a:rPr lang="ro-RO" sz="1100" dirty="0">
                <a:latin typeface="Arial" charset="0"/>
                <a:ea typeface="Arial" charset="0"/>
                <a:cs typeface="Arial" charset="0"/>
              </a:rPr>
              <a:t>22</a:t>
            </a:r>
            <a:r>
              <a:rPr lang="en-GB" sz="1100" dirty="0">
                <a:latin typeface="Arial" charset="0"/>
                <a:ea typeface="Arial" charset="0"/>
                <a:cs typeface="Arial" charset="0"/>
              </a:rPr>
              <a:t> average) compared to the control (P0) were between 13.3 q/ha (87%) at the dose of P40 and 31.9 q/ha at the dose of P160 (208%).</a:t>
            </a:r>
          </a:p>
          <a:p>
            <a:r>
              <a:rPr lang="en-GB" sz="1100" dirty="0">
                <a:latin typeface="Arial" charset="0"/>
                <a:ea typeface="Arial" charset="0"/>
                <a:cs typeface="Arial" charset="0"/>
              </a:rPr>
              <a:t>Also, the separate application of nitrogen fertilizers had a very significant influence (P ≤ 0.01) on wheat production (Table 2). In 2016, when nitrogen fertilizers were applied, wheat yields varied between 29.3 q/ha and 43.3 q/ha, between 38.8 q/ha and 55.8 q/ha in 2017 and between 29.3 q/ha-41.5 q/ha in year 2018. The average productions for the period 2016-2018 were between 32.5 and 46.9 q/ha. The increases in production obtained by applying nitrogen fertilizers (2016-2018 average) compared to the control (N0) were between 17.2 q/ha (112%) at the dose of N40 and 31.6 q/ha (207%) at the dose of N160 .</a:t>
            </a:r>
          </a:p>
          <a:p>
            <a:r>
              <a:rPr lang="en-GB" sz="1100" dirty="0">
                <a:latin typeface="Arial" charset="0"/>
                <a:ea typeface="Arial" charset="0"/>
                <a:cs typeface="Arial" charset="0"/>
              </a:rPr>
              <a:t>With the combined application of nitrogen and phosphorus fertilizers, the average productions of the period 20</a:t>
            </a:r>
            <a:r>
              <a:rPr lang="ro-RO" sz="1100" dirty="0">
                <a:latin typeface="Arial" charset="0"/>
                <a:ea typeface="Arial" charset="0"/>
                <a:cs typeface="Arial" charset="0"/>
              </a:rPr>
              <a:t>20</a:t>
            </a:r>
            <a:r>
              <a:rPr lang="en-GB" sz="1100" dirty="0">
                <a:latin typeface="Arial" charset="0"/>
                <a:ea typeface="Arial" charset="0"/>
                <a:cs typeface="Arial" charset="0"/>
              </a:rPr>
              <a:t>-20</a:t>
            </a:r>
            <a:r>
              <a:rPr lang="ro-RO" sz="1100" dirty="0">
                <a:latin typeface="Arial" charset="0"/>
                <a:ea typeface="Arial" charset="0"/>
                <a:cs typeface="Arial" charset="0"/>
              </a:rPr>
              <a:t>23</a:t>
            </a:r>
            <a:r>
              <a:rPr lang="en-GB" sz="1100" dirty="0">
                <a:latin typeface="Arial" charset="0"/>
                <a:ea typeface="Arial" charset="0"/>
                <a:cs typeface="Arial" charset="0"/>
              </a:rPr>
              <a:t> increased very significantly (P ≤ 0.01) (Table 3) being between 45.4 q/ha (when applying 40 kg P2O5/ha + 40 kg N /ha) and 70.2 q/ha (when applying 160 kg P2O5/ha + 120 kg N/ha), the average increases in production (compared to the non-fertilized variant P0N0) being between 30.1 q/ha (197%) and 54.9 q/ha (359%).</a:t>
            </a:r>
          </a:p>
          <a:p>
            <a:r>
              <a:rPr lang="ro-RO" sz="1100" dirty="0">
                <a:latin typeface="Arial" charset="0"/>
                <a:ea typeface="Arial" charset="0"/>
                <a:cs typeface="Arial" charset="0"/>
              </a:rPr>
              <a:t>                                                              </a:t>
            </a:r>
            <a:r>
              <a:rPr lang="en-GB" sz="1100" dirty="0">
                <a:latin typeface="Arial" charset="0"/>
                <a:ea typeface="Arial" charset="0"/>
                <a:cs typeface="Arial" charset="0"/>
              </a:rPr>
              <a:t>Table 2. Effect of nitrogen and phosphorus doses on grain yield of wheat</a:t>
            </a: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r>
              <a:rPr lang="ro-RO" sz="1100" dirty="0">
                <a:latin typeface="Arial" charset="0"/>
                <a:ea typeface="Arial" charset="0"/>
                <a:cs typeface="Arial" charset="0"/>
              </a:rPr>
              <a:t>                                                                                                                                                                                                                                                                                                      </a:t>
            </a:r>
            <a:r>
              <a:rPr lang="en-GB" sz="1100" dirty="0">
                <a:latin typeface="Arial" charset="0"/>
                <a:ea typeface="Arial" charset="0"/>
                <a:cs typeface="Arial" charset="0"/>
              </a:rPr>
              <a:t>Table 3. Interaction effects of nitrogen and phosphorus doses on grain yield of wheat</a:t>
            </a: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endParaRPr lang="ro-RO" sz="1100" dirty="0">
              <a:latin typeface="Arial" charset="0"/>
              <a:ea typeface="Arial" charset="0"/>
              <a:cs typeface="Arial" charset="0"/>
            </a:endParaRPr>
          </a:p>
          <a:p>
            <a:endParaRPr lang="ro-RO" sz="1100" dirty="0">
              <a:latin typeface="Arial" charset="0"/>
              <a:ea typeface="Arial" charset="0"/>
              <a:cs typeface="Arial" charset="0"/>
            </a:endParaRPr>
          </a:p>
          <a:p>
            <a:endParaRPr lang="ro-RO" sz="1100" dirty="0">
              <a:latin typeface="Arial" charset="0"/>
              <a:ea typeface="Arial" charset="0"/>
              <a:cs typeface="Arial" charset="0"/>
            </a:endParaRPr>
          </a:p>
          <a:p>
            <a:endParaRPr lang="en-GB" sz="1100" dirty="0">
              <a:latin typeface="Arial" charset="0"/>
              <a:ea typeface="Arial" charset="0"/>
              <a:cs typeface="Arial" charset="0"/>
            </a:endParaRPr>
          </a:p>
          <a:p>
            <a:endParaRPr lang="en-GB" sz="1100" dirty="0">
              <a:latin typeface="Arial" charset="0"/>
              <a:ea typeface="Arial" charset="0"/>
              <a:cs typeface="Arial" charset="0"/>
            </a:endParaRPr>
          </a:p>
          <a:p>
            <a:pPr algn="just"/>
            <a:r>
              <a:rPr lang="en-GB" sz="1100" dirty="0">
                <a:latin typeface="Arial" charset="0"/>
                <a:ea typeface="Arial" charset="0"/>
                <a:cs typeface="Arial" charset="0"/>
              </a:rPr>
              <a:t>Agronomic efficiency of nutrients </a:t>
            </a:r>
          </a:p>
          <a:p>
            <a:pPr algn="just"/>
            <a:r>
              <a:rPr lang="en-GB" sz="1100" dirty="0">
                <a:latin typeface="Arial" charset="0"/>
                <a:ea typeface="Arial" charset="0"/>
                <a:cs typeface="Arial" charset="0"/>
              </a:rPr>
              <a:t>Agronomic efficiency (average for 20</a:t>
            </a:r>
            <a:r>
              <a:rPr lang="ro-RO" sz="1100" dirty="0">
                <a:latin typeface="Arial" charset="0"/>
                <a:ea typeface="Arial" charset="0"/>
                <a:cs typeface="Arial" charset="0"/>
              </a:rPr>
              <a:t>20</a:t>
            </a:r>
            <a:r>
              <a:rPr lang="en-GB" sz="1100" dirty="0">
                <a:latin typeface="Arial" charset="0"/>
                <a:ea typeface="Arial" charset="0"/>
                <a:cs typeface="Arial" charset="0"/>
              </a:rPr>
              <a:t>-20</a:t>
            </a:r>
            <a:r>
              <a:rPr lang="ro-RO" sz="1100" dirty="0">
                <a:latin typeface="Arial" charset="0"/>
                <a:ea typeface="Arial" charset="0"/>
                <a:cs typeface="Arial" charset="0"/>
              </a:rPr>
              <a:t>22</a:t>
            </a:r>
            <a:r>
              <a:rPr lang="en-GB" sz="1100" dirty="0">
                <a:latin typeface="Arial" charset="0"/>
                <a:ea typeface="Arial" charset="0"/>
                <a:cs typeface="Arial" charset="0"/>
              </a:rPr>
              <a:t>) as affected by different N and P2O5 doses  and their combination is presented in tables 2 and 3. </a:t>
            </a:r>
          </a:p>
          <a:p>
            <a:pPr algn="just"/>
            <a:r>
              <a:rPr lang="en-GB" sz="1100" dirty="0">
                <a:latin typeface="Arial" charset="0"/>
                <a:ea typeface="Arial" charset="0"/>
                <a:cs typeface="Arial" charset="0"/>
              </a:rPr>
              <a:t>When applying phosphorus fertilizers, the agronomic efficiency of phosphorus use oscillated between 19.9 kg/kg (P160) and 37.5 kg/kg (P40), and when applying nitrogen fertilizers, the agronomic efficiency of nitrogen use oscillated between 19.7 kg/kg ( N160) and 43.0 kg/kg (N40).</a:t>
            </a:r>
          </a:p>
          <a:p>
            <a:pPr algn="just"/>
            <a:r>
              <a:rPr lang="en-GB" sz="1100" dirty="0">
                <a:latin typeface="Arial" charset="0"/>
                <a:ea typeface="Arial" charset="0"/>
                <a:cs typeface="Arial" charset="0"/>
              </a:rPr>
              <a:t>Indirect correlations were recorded between the doses of applied fertilizers and the agronomic efficiency values (figures 1 and 2).</a:t>
            </a:r>
          </a:p>
          <a:p>
            <a:pPr algn="just"/>
            <a:r>
              <a:rPr lang="en-GB" sz="1100" dirty="0">
                <a:latin typeface="Arial" charset="0"/>
                <a:ea typeface="Arial" charset="0"/>
                <a:cs typeface="Arial" charset="0"/>
              </a:rPr>
              <a:t>The agronomic efficiency of the use of phosphorus and nitrogen in the combined application of these fertilizers recorded values between 16.8 kg/kg (P160N160) and 37.7 kg/kg (P40N40).</a:t>
            </a:r>
            <a:endParaRPr lang="ro-RO" sz="1100" dirty="0">
              <a:latin typeface="Arial" charset="0"/>
              <a:ea typeface="Arial" charset="0"/>
              <a:cs typeface="Arial" charset="0"/>
            </a:endParaRPr>
          </a:p>
          <a:p>
            <a:pPr algn="just"/>
            <a:endParaRPr lang="ro-RO" sz="1100" dirty="0">
              <a:latin typeface="Arial" charset="0"/>
              <a:ea typeface="Arial" charset="0"/>
              <a:cs typeface="Arial" charset="0"/>
            </a:endParaRPr>
          </a:p>
          <a:p>
            <a:pPr algn="just"/>
            <a:endParaRPr lang="ro-RO" sz="1100" dirty="0">
              <a:latin typeface="Arial" charset="0"/>
              <a:ea typeface="Arial" charset="0"/>
              <a:cs typeface="Arial" charset="0"/>
            </a:endParaRPr>
          </a:p>
          <a:p>
            <a:pPr algn="just"/>
            <a:endParaRPr lang="en-GB" sz="1100" dirty="0">
              <a:latin typeface="Arial" charset="0"/>
              <a:ea typeface="Arial" charset="0"/>
              <a:cs typeface="Arial" charset="0"/>
            </a:endParaRPr>
          </a:p>
          <a:p>
            <a:pPr algn="just"/>
            <a:endParaRPr lang="en-GB" sz="1100" dirty="0">
              <a:latin typeface="Arial" charset="0"/>
              <a:ea typeface="Arial" charset="0"/>
              <a:cs typeface="Arial" charset="0"/>
            </a:endParaRPr>
          </a:p>
          <a:p>
            <a:pPr algn="just"/>
            <a:endParaRPr lang="en-GB" sz="1100" dirty="0">
              <a:latin typeface="Arial" charset="0"/>
              <a:ea typeface="Arial" charset="0"/>
              <a:cs typeface="Arial" charset="0"/>
            </a:endParaRPr>
          </a:p>
          <a:p>
            <a:pPr algn="just"/>
            <a:endParaRPr lang="en-GB" sz="1100" dirty="0">
              <a:latin typeface="Arial" charset="0"/>
              <a:ea typeface="Arial" charset="0"/>
              <a:cs typeface="Arial" charset="0"/>
            </a:endParaRPr>
          </a:p>
          <a:p>
            <a:pPr algn="just"/>
            <a:endParaRPr lang="en-GB" sz="1100" dirty="0">
              <a:latin typeface="Arial" charset="0"/>
              <a:ea typeface="Arial" charset="0"/>
              <a:cs typeface="Arial" charset="0"/>
            </a:endParaRPr>
          </a:p>
          <a:p>
            <a:pPr algn="just"/>
            <a:endParaRPr lang="en-GB" sz="1100" dirty="0">
              <a:latin typeface="Arial" charset="0"/>
              <a:ea typeface="Arial" charset="0"/>
              <a:cs typeface="Arial" charset="0"/>
            </a:endParaRPr>
          </a:p>
          <a:p>
            <a:pPr algn="just"/>
            <a:endParaRPr lang="ro-RO" sz="1100" dirty="0">
              <a:latin typeface="Arial" charset="0"/>
              <a:ea typeface="Arial" charset="0"/>
              <a:cs typeface="Arial" charset="0"/>
            </a:endParaRPr>
          </a:p>
          <a:p>
            <a:pPr algn="just"/>
            <a:endParaRPr lang="ro-RO" sz="1100" dirty="0">
              <a:latin typeface="Arial" charset="0"/>
              <a:ea typeface="Arial" charset="0"/>
              <a:cs typeface="Arial" charset="0"/>
            </a:endParaRPr>
          </a:p>
          <a:p>
            <a:pPr algn="just"/>
            <a:endParaRPr lang="ro-RO" sz="1100" dirty="0">
              <a:latin typeface="Arial" charset="0"/>
              <a:ea typeface="Arial" charset="0"/>
              <a:cs typeface="Arial" charset="0"/>
            </a:endParaRPr>
          </a:p>
          <a:p>
            <a:pPr algn="just"/>
            <a:endParaRPr lang="en-GB" sz="1100" dirty="0">
              <a:latin typeface="Arial" charset="0"/>
              <a:ea typeface="Arial" charset="0"/>
              <a:cs typeface="Arial" charset="0"/>
            </a:endParaRPr>
          </a:p>
          <a:p>
            <a:pPr algn="just"/>
            <a:endParaRPr lang="en-GB" sz="1100" dirty="0">
              <a:latin typeface="Arial" charset="0"/>
              <a:ea typeface="Arial" charset="0"/>
              <a:cs typeface="Arial" charset="0"/>
            </a:endParaRPr>
          </a:p>
          <a:p>
            <a:pPr algn="just"/>
            <a:endParaRPr lang="en-GB" sz="1100" dirty="0">
              <a:latin typeface="Arial" charset="0"/>
              <a:ea typeface="Arial" charset="0"/>
              <a:cs typeface="Arial" charset="0"/>
            </a:endParaRPr>
          </a:p>
          <a:p>
            <a:pPr algn="just"/>
            <a:endParaRPr lang="en-GB" sz="1100" dirty="0">
              <a:latin typeface="Arial" charset="0"/>
              <a:ea typeface="Arial" charset="0"/>
              <a:cs typeface="Arial" charset="0"/>
            </a:endParaRPr>
          </a:p>
          <a:p>
            <a:pPr algn="just"/>
            <a:endParaRPr lang="en-GB" sz="1100" dirty="0">
              <a:latin typeface="Arial" charset="0"/>
              <a:ea typeface="Arial" charset="0"/>
              <a:cs typeface="Arial" charset="0"/>
            </a:endParaRPr>
          </a:p>
          <a:p>
            <a:pPr algn="just"/>
            <a:endParaRPr lang="en-GB" sz="1100" dirty="0">
              <a:latin typeface="Arial" charset="0"/>
              <a:ea typeface="Arial" charset="0"/>
              <a:cs typeface="Arial" charset="0"/>
            </a:endParaRPr>
          </a:p>
          <a:p>
            <a:pPr algn="just"/>
            <a:endParaRPr lang="en-GB" sz="1100" dirty="0">
              <a:latin typeface="Arial" charset="0"/>
              <a:ea typeface="Arial" charset="0"/>
              <a:cs typeface="Arial" charset="0"/>
            </a:endParaRPr>
          </a:p>
          <a:p>
            <a:pPr algn="just"/>
            <a:endParaRPr lang="en-GB" sz="1100" dirty="0">
              <a:latin typeface="Arial" charset="0"/>
              <a:ea typeface="Arial" charset="0"/>
              <a:cs typeface="Arial" charset="0"/>
            </a:endParaRPr>
          </a:p>
          <a:p>
            <a:pPr algn="just"/>
            <a:endParaRPr lang="en-GB" sz="1100" dirty="0">
              <a:latin typeface="Arial" charset="0"/>
              <a:ea typeface="Arial" charset="0"/>
              <a:cs typeface="Arial" charset="0"/>
            </a:endParaRPr>
          </a:p>
          <a:p>
            <a:pPr algn="just"/>
            <a:endParaRPr lang="en-GB" sz="1100" dirty="0">
              <a:latin typeface="Arial" charset="0"/>
              <a:ea typeface="Arial" charset="0"/>
              <a:cs typeface="Arial" charset="0"/>
            </a:endParaRPr>
          </a:p>
          <a:p>
            <a:pPr algn="just"/>
            <a:r>
              <a:rPr lang="ro-RO" sz="1100" dirty="0">
                <a:latin typeface="Arial" charset="0"/>
                <a:ea typeface="Arial" charset="0"/>
                <a:cs typeface="Arial" charset="0"/>
              </a:rPr>
              <a:t>                                                                                                                          </a:t>
            </a:r>
            <a:r>
              <a:rPr lang="en-GB" sz="1100" dirty="0">
                <a:latin typeface="Arial" charset="0"/>
                <a:ea typeface="Arial" charset="0"/>
                <a:cs typeface="Arial" charset="0"/>
              </a:rPr>
              <a:t>Figure 1. The correlation between doses of phosphorus and Agronomic efficiency (2016-2018)                                                                                           </a:t>
            </a:r>
            <a:r>
              <a:rPr lang="ro-RO" sz="1100" dirty="0">
                <a:latin typeface="Arial" charset="0"/>
                <a:ea typeface="Arial" charset="0"/>
                <a:cs typeface="Arial" charset="0"/>
              </a:rPr>
              <a:t>                                  </a:t>
            </a:r>
            <a:r>
              <a:rPr lang="en-GB" sz="1100" dirty="0">
                <a:latin typeface="Arial" charset="0"/>
                <a:ea typeface="Arial" charset="0"/>
                <a:cs typeface="Arial" charset="0"/>
              </a:rPr>
              <a:t>Figure 2. The correlation between doses of nitrogen and Agronomic efficiency (20</a:t>
            </a:r>
            <a:r>
              <a:rPr lang="ro-RO" sz="1100" dirty="0">
                <a:latin typeface="Arial" charset="0"/>
                <a:ea typeface="Arial" charset="0"/>
                <a:cs typeface="Arial" charset="0"/>
              </a:rPr>
              <a:t>20</a:t>
            </a:r>
            <a:r>
              <a:rPr lang="en-GB" sz="1100" dirty="0">
                <a:latin typeface="Arial" charset="0"/>
                <a:ea typeface="Arial" charset="0"/>
                <a:cs typeface="Arial" charset="0"/>
              </a:rPr>
              <a:t>-20</a:t>
            </a:r>
            <a:r>
              <a:rPr lang="ro-RO" sz="1100" dirty="0">
                <a:latin typeface="Arial" charset="0"/>
                <a:ea typeface="Arial" charset="0"/>
                <a:cs typeface="Arial" charset="0"/>
              </a:rPr>
              <a:t>22</a:t>
            </a:r>
            <a:r>
              <a:rPr lang="en-GB" sz="1100" dirty="0">
                <a:latin typeface="Arial" charset="0"/>
                <a:ea typeface="Arial" charset="0"/>
                <a:cs typeface="Arial" charset="0"/>
              </a:rPr>
              <a:t>)</a:t>
            </a:r>
          </a:p>
          <a:p>
            <a:pPr algn="just"/>
            <a:endParaRPr lang="en-GB" sz="1100" dirty="0">
              <a:latin typeface="Arial" charset="0"/>
              <a:ea typeface="Arial" charset="0"/>
              <a:cs typeface="Arial" charset="0"/>
            </a:endParaRPr>
          </a:p>
          <a:p>
            <a:pPr algn="just"/>
            <a:r>
              <a:rPr lang="en-GB" sz="1100" dirty="0">
                <a:latin typeface="Arial" charset="0"/>
                <a:ea typeface="Arial" charset="0"/>
                <a:cs typeface="Arial" charset="0"/>
              </a:rPr>
              <a:t>The wheat productions obtained in the period 20</a:t>
            </a:r>
            <a:r>
              <a:rPr lang="ro-RO" sz="1100" dirty="0">
                <a:latin typeface="Arial" charset="0"/>
                <a:ea typeface="Arial" charset="0"/>
                <a:cs typeface="Arial" charset="0"/>
              </a:rPr>
              <a:t>20</a:t>
            </a:r>
            <a:r>
              <a:rPr lang="en-GB" sz="1100" dirty="0">
                <a:latin typeface="Arial" charset="0"/>
                <a:ea typeface="Arial" charset="0"/>
                <a:cs typeface="Arial" charset="0"/>
              </a:rPr>
              <a:t>-20</a:t>
            </a:r>
            <a:r>
              <a:rPr lang="ro-RO" sz="1100" dirty="0">
                <a:latin typeface="Arial" charset="0"/>
                <a:ea typeface="Arial" charset="0"/>
                <a:cs typeface="Arial" charset="0"/>
              </a:rPr>
              <a:t>22</a:t>
            </a:r>
            <a:r>
              <a:rPr lang="en-GB" sz="1100" dirty="0">
                <a:latin typeface="Arial" charset="0"/>
                <a:ea typeface="Arial" charset="0"/>
                <a:cs typeface="Arial" charset="0"/>
              </a:rPr>
              <a:t> recorded variations, both as a result of the separate and combined application of doses of nitrogen and phosphorus fertilizers, but also due to climatic conditions. The highest productions were obtained in 20</a:t>
            </a:r>
            <a:r>
              <a:rPr lang="ro-RO" sz="1100" dirty="0">
                <a:latin typeface="Arial" charset="0"/>
                <a:ea typeface="Arial" charset="0"/>
                <a:cs typeface="Arial" charset="0"/>
              </a:rPr>
              <a:t>21</a:t>
            </a:r>
            <a:r>
              <a:rPr lang="en-GB" sz="1100" dirty="0">
                <a:latin typeface="Arial" charset="0"/>
                <a:ea typeface="Arial" charset="0"/>
                <a:cs typeface="Arial" charset="0"/>
              </a:rPr>
              <a:t> compared to those obtained in 20</a:t>
            </a:r>
            <a:r>
              <a:rPr lang="ro-RO" sz="1100" dirty="0">
                <a:latin typeface="Arial" charset="0"/>
                <a:ea typeface="Arial" charset="0"/>
                <a:cs typeface="Arial" charset="0"/>
              </a:rPr>
              <a:t>20</a:t>
            </a:r>
            <a:r>
              <a:rPr lang="en-GB" sz="1100" dirty="0">
                <a:latin typeface="Arial" charset="0"/>
                <a:ea typeface="Arial" charset="0"/>
                <a:cs typeface="Arial" charset="0"/>
              </a:rPr>
              <a:t> and 20</a:t>
            </a:r>
            <a:r>
              <a:rPr lang="ro-RO" sz="1100" dirty="0">
                <a:latin typeface="Arial" charset="0"/>
                <a:ea typeface="Arial" charset="0"/>
                <a:cs typeface="Arial" charset="0"/>
              </a:rPr>
              <a:t>22</a:t>
            </a:r>
            <a:r>
              <a:rPr lang="en-GB" sz="1100" dirty="0">
                <a:latin typeface="Arial" charset="0"/>
                <a:ea typeface="Arial" charset="0"/>
                <a:cs typeface="Arial" charset="0"/>
              </a:rPr>
              <a:t> (excessively rainy years).</a:t>
            </a:r>
          </a:p>
          <a:p>
            <a:pPr algn="just"/>
            <a:r>
              <a:rPr lang="en-GB" sz="1100" dirty="0">
                <a:latin typeface="Arial" charset="0"/>
                <a:ea typeface="Arial" charset="0"/>
                <a:cs typeface="Arial" charset="0"/>
              </a:rPr>
              <a:t>According to </a:t>
            </a:r>
            <a:r>
              <a:rPr lang="en-GB" sz="1100" dirty="0" err="1">
                <a:latin typeface="Arial" charset="0"/>
                <a:ea typeface="Arial" charset="0"/>
                <a:cs typeface="Arial" charset="0"/>
              </a:rPr>
              <a:t>Fosu</a:t>
            </a:r>
            <a:r>
              <a:rPr lang="en-GB" sz="1100" dirty="0">
                <a:latin typeface="Arial" charset="0"/>
                <a:ea typeface="Arial" charset="0"/>
                <a:cs typeface="Arial" charset="0"/>
              </a:rPr>
              <a:t> Mensah and Mensah (2016) excessive rains determine increased N loss through denitrification and leaching, and reduce N uptake, also reduce P uptake as a result of water logging, restricted root respiration and root growth. Similarly, low rains restrict root growth and reduce N and P availability and uptake.</a:t>
            </a:r>
          </a:p>
          <a:p>
            <a:pPr algn="just"/>
            <a:r>
              <a:rPr lang="en-GB" sz="1100" dirty="0">
                <a:latin typeface="Arial" charset="0"/>
                <a:ea typeface="Arial" charset="0"/>
                <a:cs typeface="Arial" charset="0"/>
              </a:rPr>
              <a:t>If we </a:t>
            </a:r>
            <a:r>
              <a:rPr lang="en-GB" sz="1100" dirty="0" err="1">
                <a:latin typeface="Arial" charset="0"/>
                <a:ea typeface="Arial" charset="0"/>
                <a:cs typeface="Arial" charset="0"/>
              </a:rPr>
              <a:t>analyze</a:t>
            </a:r>
            <a:r>
              <a:rPr lang="en-GB" sz="1100" dirty="0">
                <a:latin typeface="Arial" charset="0"/>
                <a:ea typeface="Arial" charset="0"/>
                <a:cs typeface="Arial" charset="0"/>
              </a:rPr>
              <a:t> the average of the period (20</a:t>
            </a:r>
            <a:r>
              <a:rPr lang="ro-RO" sz="1100" dirty="0">
                <a:latin typeface="Arial" charset="0"/>
                <a:ea typeface="Arial" charset="0"/>
                <a:cs typeface="Arial" charset="0"/>
              </a:rPr>
              <a:t>20</a:t>
            </a:r>
            <a:r>
              <a:rPr lang="en-GB" sz="1100" dirty="0">
                <a:latin typeface="Arial" charset="0"/>
                <a:ea typeface="Arial" charset="0"/>
                <a:cs typeface="Arial" charset="0"/>
              </a:rPr>
              <a:t>-20</a:t>
            </a:r>
            <a:r>
              <a:rPr lang="ro-RO" sz="1100" dirty="0">
                <a:latin typeface="Arial" charset="0"/>
                <a:ea typeface="Arial" charset="0"/>
                <a:cs typeface="Arial" charset="0"/>
              </a:rPr>
              <a:t>22</a:t>
            </a:r>
            <a:r>
              <a:rPr lang="en-GB" sz="1100" dirty="0">
                <a:latin typeface="Arial" charset="0"/>
                <a:ea typeface="Arial" charset="0"/>
                <a:cs typeface="Arial" charset="0"/>
              </a:rPr>
              <a:t>), grain production increased significantly due to the effect of phosphorus fertilization (applied separately), the maximum grain production being obtained when applying the dose of 160 kg P2O5/ha. This result is supported by several researchers (</a:t>
            </a:r>
            <a:r>
              <a:rPr lang="en-GB" sz="1100" dirty="0" err="1">
                <a:latin typeface="Arial" charset="0"/>
                <a:ea typeface="Arial" charset="0"/>
                <a:cs typeface="Arial" charset="0"/>
              </a:rPr>
              <a:t>Haileselassie</a:t>
            </a:r>
            <a:r>
              <a:rPr lang="en-GB" sz="1100" dirty="0">
                <a:latin typeface="Arial" charset="0"/>
                <a:ea typeface="Arial" charset="0"/>
                <a:cs typeface="Arial" charset="0"/>
              </a:rPr>
              <a:t> et al., 2014; </a:t>
            </a:r>
            <a:r>
              <a:rPr lang="en-GB" sz="1100" dirty="0" err="1">
                <a:latin typeface="Arial" charset="0"/>
                <a:ea typeface="Arial" charset="0"/>
                <a:cs typeface="Arial" charset="0"/>
              </a:rPr>
              <a:t>Gebreslassie</a:t>
            </a:r>
            <a:r>
              <a:rPr lang="en-GB" sz="1100" dirty="0">
                <a:latin typeface="Arial" charset="0"/>
                <a:ea typeface="Arial" charset="0"/>
                <a:cs typeface="Arial" charset="0"/>
              </a:rPr>
              <a:t> and </a:t>
            </a:r>
            <a:r>
              <a:rPr lang="en-GB" sz="1100" dirty="0" err="1">
                <a:latin typeface="Arial" charset="0"/>
                <a:ea typeface="Arial" charset="0"/>
                <a:cs typeface="Arial" charset="0"/>
              </a:rPr>
              <a:t>Demoz</a:t>
            </a:r>
            <a:r>
              <a:rPr lang="en-GB" sz="1100" dirty="0">
                <a:latin typeface="Arial" charset="0"/>
                <a:ea typeface="Arial" charset="0"/>
                <a:cs typeface="Arial" charset="0"/>
              </a:rPr>
              <a:t>, 2016).</a:t>
            </a:r>
          </a:p>
          <a:p>
            <a:pPr algn="just"/>
            <a:r>
              <a:rPr lang="en-GB" sz="1100" dirty="0">
                <a:latin typeface="Arial" charset="0"/>
                <a:ea typeface="Arial" charset="0"/>
                <a:cs typeface="Arial" charset="0"/>
              </a:rPr>
              <a:t>The optimum doses of P for maximum yield could be due to type of soil. Mehdi et (2007) showed that maximum wheat yield can be obtained by applying phosphorus at the dose of 120 kg P2O5/ha in light textured soil, but </a:t>
            </a:r>
            <a:r>
              <a:rPr lang="en-GB" sz="1100" dirty="0" err="1">
                <a:latin typeface="Arial" charset="0"/>
                <a:ea typeface="Arial" charset="0"/>
                <a:cs typeface="Arial" charset="0"/>
              </a:rPr>
              <a:t>Mihoub</a:t>
            </a:r>
            <a:r>
              <a:rPr lang="en-GB" sz="1100" dirty="0">
                <a:latin typeface="Arial" charset="0"/>
                <a:ea typeface="Arial" charset="0"/>
                <a:cs typeface="Arial" charset="0"/>
              </a:rPr>
              <a:t> and </a:t>
            </a:r>
            <a:r>
              <a:rPr lang="en-GB" sz="1100" dirty="0" err="1">
                <a:latin typeface="Arial" charset="0"/>
                <a:ea typeface="Arial" charset="0"/>
                <a:cs typeface="Arial" charset="0"/>
              </a:rPr>
              <a:t>Boukhalfa-Deraoui</a:t>
            </a:r>
            <a:r>
              <a:rPr lang="en-GB" sz="1100" dirty="0">
                <a:latin typeface="Arial" charset="0"/>
                <a:ea typeface="Arial" charset="0"/>
                <a:cs typeface="Arial" charset="0"/>
              </a:rPr>
              <a:t> (2014) obtained maximum wheat yield in calcareous soils by fertilizer with 90 kg P2O5/ha.</a:t>
            </a:r>
          </a:p>
          <a:p>
            <a:pPr algn="just"/>
            <a:r>
              <a:rPr lang="en-GB" sz="1100" dirty="0">
                <a:latin typeface="Arial" charset="0"/>
                <a:ea typeface="Arial" charset="0"/>
                <a:cs typeface="Arial" charset="0"/>
              </a:rPr>
              <a:t>Grain production also increased significantly due to separate nitrogen fertilization (Table 3). Higher grain yields in response to increased application of nitrogen fertilizer were also reported by </a:t>
            </a:r>
            <a:r>
              <a:rPr lang="en-GB" sz="1100" dirty="0" err="1">
                <a:latin typeface="Arial" charset="0"/>
                <a:ea typeface="Arial" charset="0"/>
                <a:cs typeface="Arial" charset="0"/>
              </a:rPr>
              <a:t>Deac</a:t>
            </a:r>
            <a:r>
              <a:rPr lang="en-GB" sz="1100" dirty="0">
                <a:latin typeface="Arial" charset="0"/>
                <a:ea typeface="Arial" charset="0"/>
                <a:cs typeface="Arial" charset="0"/>
              </a:rPr>
              <a:t> et al., (2017); Haile et al (2012); </a:t>
            </a:r>
            <a:r>
              <a:rPr lang="en-GB" sz="1100" dirty="0" err="1">
                <a:latin typeface="Arial" charset="0"/>
                <a:ea typeface="Arial" charset="0"/>
                <a:cs typeface="Arial" charset="0"/>
              </a:rPr>
              <a:t>Haileselassie</a:t>
            </a:r>
            <a:r>
              <a:rPr lang="en-GB" sz="1100" dirty="0">
                <a:latin typeface="Arial" charset="0"/>
                <a:ea typeface="Arial" charset="0"/>
                <a:cs typeface="Arial" charset="0"/>
              </a:rPr>
              <a:t> et al. (2014).</a:t>
            </a:r>
          </a:p>
          <a:p>
            <a:pPr algn="just"/>
            <a:r>
              <a:rPr lang="en-GB" sz="1100" dirty="0">
                <a:latin typeface="Arial" charset="0"/>
                <a:ea typeface="Arial" charset="0"/>
                <a:cs typeface="Arial" charset="0"/>
              </a:rPr>
              <a:t>In the present study, the highest average production when applying nitrogen fertilizers was obtained when applying a dose of 160 kg N/ha.</a:t>
            </a:r>
          </a:p>
          <a:p>
            <a:pPr algn="just"/>
            <a:r>
              <a:rPr lang="en-GB" sz="1100" dirty="0" err="1">
                <a:latin typeface="Arial" charset="0"/>
                <a:ea typeface="Arial" charset="0"/>
                <a:cs typeface="Arial" charset="0"/>
              </a:rPr>
              <a:t>Litke</a:t>
            </a:r>
            <a:r>
              <a:rPr lang="en-GB" sz="1100" dirty="0">
                <a:latin typeface="Arial" charset="0"/>
                <a:ea typeface="Arial" charset="0"/>
                <a:cs typeface="Arial" charset="0"/>
              </a:rPr>
              <a:t> et al. (2018) reported obtaining a maximum production when applying a dose of 180 N kg/ha, and </a:t>
            </a:r>
            <a:r>
              <a:rPr lang="en-GB" sz="1100" dirty="0" err="1">
                <a:latin typeface="Arial" charset="0"/>
                <a:ea typeface="Arial" charset="0"/>
                <a:cs typeface="Arial" charset="0"/>
              </a:rPr>
              <a:t>Mocanu</a:t>
            </a:r>
            <a:r>
              <a:rPr lang="en-GB" sz="1100" dirty="0">
                <a:latin typeface="Arial" charset="0"/>
                <a:ea typeface="Arial" charset="0"/>
                <a:cs typeface="Arial" charset="0"/>
              </a:rPr>
              <a:t> et al., (2012) when applying a dose of 200 kg N/ha. In contrast to these results, </a:t>
            </a:r>
            <a:r>
              <a:rPr lang="en-GB" sz="1100" dirty="0" err="1">
                <a:latin typeface="Arial" charset="0"/>
                <a:ea typeface="Arial" charset="0"/>
                <a:cs typeface="Arial" charset="0"/>
              </a:rPr>
              <a:t>Haileselassie</a:t>
            </a:r>
            <a:r>
              <a:rPr lang="en-GB" sz="1100" dirty="0">
                <a:latin typeface="Arial" charset="0"/>
                <a:ea typeface="Arial" charset="0"/>
                <a:cs typeface="Arial" charset="0"/>
              </a:rPr>
              <a:t> et al., (2014) and </a:t>
            </a:r>
            <a:r>
              <a:rPr lang="en-GB" sz="1100" dirty="0" err="1">
                <a:latin typeface="Arial" charset="0"/>
                <a:ea typeface="Arial" charset="0"/>
                <a:cs typeface="Arial" charset="0"/>
              </a:rPr>
              <a:t>Beyenesh</a:t>
            </a:r>
            <a:r>
              <a:rPr lang="en-GB" sz="1100" dirty="0">
                <a:latin typeface="Arial" charset="0"/>
                <a:ea typeface="Arial" charset="0"/>
                <a:cs typeface="Arial" charset="0"/>
              </a:rPr>
              <a:t> et al (2017) reported that low doses of nitrogen (46 kg N/ha and 69 kg N/ha, respectively) were  optimum  for maximum grain yield. </a:t>
            </a:r>
          </a:p>
          <a:p>
            <a:pPr algn="just"/>
            <a:r>
              <a:rPr lang="en-GB" sz="1100" dirty="0">
                <a:latin typeface="Arial" charset="0"/>
                <a:ea typeface="Arial" charset="0"/>
                <a:cs typeface="Arial" charset="0"/>
              </a:rPr>
              <a:t>This means that crop response to nitrogen fertilizer application may vary from site to site due to different conditions, mainly rainfall and soil fertility (Al-</a:t>
            </a:r>
            <a:r>
              <a:rPr lang="en-GB" sz="1100" dirty="0" err="1">
                <a:latin typeface="Arial" charset="0"/>
                <a:ea typeface="Arial" charset="0"/>
                <a:cs typeface="Arial" charset="0"/>
              </a:rPr>
              <a:t>Kaisi</a:t>
            </a:r>
            <a:r>
              <a:rPr lang="en-GB" sz="1100" dirty="0">
                <a:latin typeface="Arial" charset="0"/>
                <a:ea typeface="Arial" charset="0"/>
                <a:cs typeface="Arial" charset="0"/>
              </a:rPr>
              <a:t> and Yin 2003).</a:t>
            </a:r>
          </a:p>
          <a:p>
            <a:pPr algn="just"/>
            <a:r>
              <a:rPr lang="en-GB" sz="1100" dirty="0">
                <a:latin typeface="Arial" charset="0"/>
                <a:ea typeface="Arial" charset="0"/>
                <a:cs typeface="Arial" charset="0"/>
              </a:rPr>
              <a:t>The combined application of N and P2O5 fertilizers had a highly significant influence of wheat yield. </a:t>
            </a:r>
            <a:r>
              <a:rPr lang="en-GB" sz="1100" dirty="0" err="1">
                <a:latin typeface="Arial" charset="0"/>
                <a:ea typeface="Arial" charset="0"/>
                <a:cs typeface="Arial" charset="0"/>
              </a:rPr>
              <a:t>Rezultate</a:t>
            </a:r>
            <a:r>
              <a:rPr lang="en-GB" sz="1100" dirty="0">
                <a:latin typeface="Arial" charset="0"/>
                <a:ea typeface="Arial" charset="0"/>
                <a:cs typeface="Arial" charset="0"/>
              </a:rPr>
              <a:t> </a:t>
            </a:r>
            <a:r>
              <a:rPr lang="en-GB" sz="1100" dirty="0" err="1">
                <a:latin typeface="Arial" charset="0"/>
                <a:ea typeface="Arial" charset="0"/>
                <a:cs typeface="Arial" charset="0"/>
              </a:rPr>
              <a:t>similare</a:t>
            </a:r>
            <a:r>
              <a:rPr lang="en-GB" sz="1100" dirty="0">
                <a:latin typeface="Arial" charset="0"/>
                <a:ea typeface="Arial" charset="0"/>
                <a:cs typeface="Arial" charset="0"/>
              </a:rPr>
              <a:t> au </a:t>
            </a:r>
            <a:r>
              <a:rPr lang="en-GB" sz="1100" dirty="0" err="1">
                <a:latin typeface="Arial" charset="0"/>
                <a:ea typeface="Arial" charset="0"/>
                <a:cs typeface="Arial" charset="0"/>
              </a:rPr>
              <a:t>fost</a:t>
            </a:r>
            <a:r>
              <a:rPr lang="en-GB" sz="1100" dirty="0">
                <a:latin typeface="Arial" charset="0"/>
                <a:ea typeface="Arial" charset="0"/>
                <a:cs typeface="Arial" charset="0"/>
              </a:rPr>
              <a:t> </a:t>
            </a:r>
            <a:r>
              <a:rPr lang="en-GB" sz="1100" dirty="0" err="1">
                <a:latin typeface="Arial" charset="0"/>
                <a:ea typeface="Arial" charset="0"/>
                <a:cs typeface="Arial" charset="0"/>
              </a:rPr>
              <a:t>raportate</a:t>
            </a:r>
            <a:r>
              <a:rPr lang="en-GB" sz="1100" dirty="0">
                <a:latin typeface="Arial" charset="0"/>
                <a:ea typeface="Arial" charset="0"/>
                <a:cs typeface="Arial" charset="0"/>
              </a:rPr>
              <a:t> de  </a:t>
            </a:r>
            <a:r>
              <a:rPr lang="en-GB" sz="1100" dirty="0" err="1">
                <a:latin typeface="Arial" charset="0"/>
                <a:ea typeface="Arial" charset="0"/>
                <a:cs typeface="Arial" charset="0"/>
              </a:rPr>
              <a:t>Deac</a:t>
            </a:r>
            <a:r>
              <a:rPr lang="en-GB" sz="1100" dirty="0">
                <a:latin typeface="Arial" charset="0"/>
                <a:ea typeface="Arial" charset="0"/>
                <a:cs typeface="Arial" charset="0"/>
              </a:rPr>
              <a:t> et al. (2020); </a:t>
            </a:r>
            <a:r>
              <a:rPr lang="en-GB" sz="1100" dirty="0" err="1">
                <a:latin typeface="Arial" charset="0"/>
                <a:ea typeface="Arial" charset="0"/>
                <a:cs typeface="Arial" charset="0"/>
              </a:rPr>
              <a:t>Lupu</a:t>
            </a:r>
            <a:r>
              <a:rPr lang="en-GB" sz="1100" dirty="0">
                <a:latin typeface="Arial" charset="0"/>
                <a:ea typeface="Arial" charset="0"/>
                <a:cs typeface="Arial" charset="0"/>
              </a:rPr>
              <a:t> et al. ( 2014; 2020), </a:t>
            </a:r>
            <a:r>
              <a:rPr lang="en-GB" sz="1100" dirty="0" err="1">
                <a:latin typeface="Arial" charset="0"/>
                <a:ea typeface="Arial" charset="0"/>
                <a:cs typeface="Arial" charset="0"/>
              </a:rPr>
              <a:t>Mocanu</a:t>
            </a:r>
            <a:r>
              <a:rPr lang="en-GB" sz="1100" dirty="0">
                <a:latin typeface="Arial" charset="0"/>
                <a:ea typeface="Arial" charset="0"/>
                <a:cs typeface="Arial" charset="0"/>
              </a:rPr>
              <a:t> et al. (2012); </a:t>
            </a:r>
            <a:r>
              <a:rPr lang="en-GB" sz="1100" dirty="0" err="1">
                <a:latin typeface="Arial" charset="0"/>
                <a:ea typeface="Arial" charset="0"/>
                <a:cs typeface="Arial" charset="0"/>
              </a:rPr>
              <a:t>Yoseph</a:t>
            </a:r>
            <a:r>
              <a:rPr lang="en-GB" sz="1100" dirty="0">
                <a:latin typeface="Arial" charset="0"/>
                <a:ea typeface="Arial" charset="0"/>
                <a:cs typeface="Arial" charset="0"/>
              </a:rPr>
              <a:t> et al (2021).</a:t>
            </a:r>
          </a:p>
          <a:p>
            <a:pPr algn="just"/>
            <a:r>
              <a:rPr lang="en-GB" sz="1100" dirty="0">
                <a:latin typeface="Arial" charset="0"/>
                <a:ea typeface="Arial" charset="0"/>
                <a:cs typeface="Arial" charset="0"/>
              </a:rPr>
              <a:t>In this study, the maximum grain production (2016-2018 average) was recorded at the combined application of 160 kg P2O5/ha + 120 kg N/ha (70.2 q/ha), being closely followed by the production obtained by the combined application of 160 kg P2O5/ha + 160 kg N/ha (69.1 q/ha).</a:t>
            </a:r>
          </a:p>
          <a:p>
            <a:pPr algn="just"/>
            <a:r>
              <a:rPr lang="en-GB" sz="1100" dirty="0" err="1">
                <a:latin typeface="Arial" charset="0"/>
                <a:ea typeface="Arial" charset="0"/>
                <a:cs typeface="Arial" charset="0"/>
              </a:rPr>
              <a:t>Mocanu</a:t>
            </a:r>
            <a:r>
              <a:rPr lang="en-GB" sz="1100" dirty="0">
                <a:latin typeface="Arial" charset="0"/>
                <a:ea typeface="Arial" charset="0"/>
                <a:cs typeface="Arial" charset="0"/>
              </a:rPr>
              <a:t> et al. (2012) reported a maximum production on both the P120N200 and the P80N200 </a:t>
            </a:r>
            <a:r>
              <a:rPr lang="en-GB" sz="1100" dirty="0" err="1">
                <a:latin typeface="Arial" charset="0"/>
                <a:ea typeface="Arial" charset="0"/>
                <a:cs typeface="Arial" charset="0"/>
              </a:rPr>
              <a:t>agrofunds</a:t>
            </a:r>
            <a:r>
              <a:rPr lang="en-GB" sz="1100" dirty="0">
                <a:latin typeface="Arial" charset="0"/>
                <a:ea typeface="Arial" charset="0"/>
                <a:cs typeface="Arial" charset="0"/>
              </a:rPr>
              <a:t> on the cambic </a:t>
            </a:r>
            <a:r>
              <a:rPr lang="en-GB" sz="1100" dirty="0" err="1">
                <a:latin typeface="Arial" charset="0"/>
                <a:ea typeface="Arial" charset="0"/>
                <a:cs typeface="Arial" charset="0"/>
              </a:rPr>
              <a:t>bathycalcaric</a:t>
            </a:r>
            <a:r>
              <a:rPr lang="en-GB" sz="1100" dirty="0">
                <a:latin typeface="Arial" charset="0"/>
                <a:ea typeface="Arial" charset="0"/>
                <a:cs typeface="Arial" charset="0"/>
              </a:rPr>
              <a:t> chernozem soil from ARDS Caracal, and </a:t>
            </a:r>
            <a:r>
              <a:rPr lang="en-GB" sz="1100" dirty="0" err="1">
                <a:latin typeface="Arial" charset="0"/>
                <a:ea typeface="Arial" charset="0"/>
                <a:cs typeface="Arial" charset="0"/>
              </a:rPr>
              <a:t>Lupu</a:t>
            </a:r>
            <a:r>
              <a:rPr lang="en-GB" sz="1100" dirty="0">
                <a:latin typeface="Arial" charset="0"/>
                <a:ea typeface="Arial" charset="0"/>
                <a:cs typeface="Arial" charset="0"/>
              </a:rPr>
              <a:t> et al (2014; 2020) reported obtaining the maximum production on a P160N160 </a:t>
            </a:r>
            <a:r>
              <a:rPr lang="en-GB" sz="1100" dirty="0" err="1">
                <a:latin typeface="Arial" charset="0"/>
                <a:ea typeface="Arial" charset="0"/>
                <a:cs typeface="Arial" charset="0"/>
              </a:rPr>
              <a:t>agrofund</a:t>
            </a:r>
            <a:r>
              <a:rPr lang="en-GB" sz="1100" dirty="0">
                <a:latin typeface="Arial" charset="0"/>
                <a:ea typeface="Arial" charset="0"/>
                <a:cs typeface="Arial" charset="0"/>
              </a:rPr>
              <a:t> on the cambic </a:t>
            </a:r>
            <a:r>
              <a:rPr lang="en-GB" sz="1100" dirty="0" err="1">
                <a:latin typeface="Arial" charset="0"/>
                <a:ea typeface="Arial" charset="0"/>
                <a:cs typeface="Arial" charset="0"/>
              </a:rPr>
              <a:t>phaeozom</a:t>
            </a:r>
            <a:r>
              <a:rPr lang="en-GB" sz="1100" dirty="0">
                <a:latin typeface="Arial" charset="0"/>
                <a:ea typeface="Arial" charset="0"/>
                <a:cs typeface="Arial" charset="0"/>
              </a:rPr>
              <a:t> soil of at ARDS </a:t>
            </a:r>
            <a:r>
              <a:rPr lang="en-GB" sz="1100" dirty="0" err="1">
                <a:latin typeface="Arial" charset="0"/>
                <a:ea typeface="Arial" charset="0"/>
                <a:cs typeface="Arial" charset="0"/>
              </a:rPr>
              <a:t>Secuieni</a:t>
            </a:r>
            <a:r>
              <a:rPr lang="en-GB" sz="1100" dirty="0">
                <a:latin typeface="Arial" charset="0"/>
                <a:ea typeface="Arial" charset="0"/>
                <a:cs typeface="Arial" charset="0"/>
              </a:rPr>
              <a:t>. In contrary, </a:t>
            </a:r>
            <a:r>
              <a:rPr lang="en-GB" sz="1100" dirty="0" err="1">
                <a:latin typeface="Arial" charset="0"/>
                <a:ea typeface="Arial" charset="0"/>
                <a:cs typeface="Arial" charset="0"/>
              </a:rPr>
              <a:t>Haileselassie</a:t>
            </a:r>
            <a:r>
              <a:rPr lang="en-GB" sz="1100" dirty="0">
                <a:latin typeface="Arial" charset="0"/>
                <a:ea typeface="Arial" charset="0"/>
                <a:cs typeface="Arial" charset="0"/>
              </a:rPr>
              <a:t> et al., (2014) showed non-significant interaction effect of nitrogen and phosphorus on wheat yield on the sandy soils of </a:t>
            </a:r>
            <a:r>
              <a:rPr lang="en-GB" sz="1100" dirty="0" err="1">
                <a:latin typeface="Arial" charset="0"/>
                <a:ea typeface="Arial" charset="0"/>
                <a:cs typeface="Arial" charset="0"/>
              </a:rPr>
              <a:t>Hawzen</a:t>
            </a:r>
            <a:r>
              <a:rPr lang="en-GB" sz="1100" dirty="0">
                <a:latin typeface="Arial" charset="0"/>
                <a:ea typeface="Arial" charset="0"/>
                <a:cs typeface="Arial" charset="0"/>
              </a:rPr>
              <a:t> district .</a:t>
            </a:r>
          </a:p>
          <a:p>
            <a:pPr algn="just"/>
            <a:r>
              <a:rPr lang="en-GB" sz="1100" dirty="0">
                <a:latin typeface="Arial" charset="0"/>
                <a:ea typeface="Arial" charset="0"/>
                <a:cs typeface="Arial" charset="0"/>
              </a:rPr>
              <a:t>These results demonstrate that soil fertility and location can be essential factors in achieving wheat harvests.</a:t>
            </a:r>
          </a:p>
          <a:p>
            <a:pPr algn="just"/>
            <a:r>
              <a:rPr lang="en-GB" sz="1100" dirty="0" err="1">
                <a:latin typeface="Arial" charset="0"/>
                <a:ea typeface="Arial" charset="0"/>
                <a:cs typeface="Arial" charset="0"/>
              </a:rPr>
              <a:t>Effcient</a:t>
            </a:r>
            <a:r>
              <a:rPr lang="en-GB" sz="1100" dirty="0">
                <a:latin typeface="Arial" charset="0"/>
                <a:ea typeface="Arial" charset="0"/>
                <a:cs typeface="Arial" charset="0"/>
              </a:rPr>
              <a:t> management of N and P fertilization is important to obtain maximum economic benefit, minimizing nutrient losses and long-term environmental quality.  </a:t>
            </a:r>
          </a:p>
          <a:p>
            <a:pPr algn="just"/>
            <a:r>
              <a:rPr lang="en-GB" sz="1100" dirty="0">
                <a:latin typeface="Arial" charset="0"/>
                <a:ea typeface="Arial" charset="0"/>
                <a:cs typeface="Arial" charset="0"/>
              </a:rPr>
              <a:t>Production growth and agronomic efficiency are basic elements, with a determining role in setting doses and in assessing the economic efficiency of fertilizer application.</a:t>
            </a:r>
          </a:p>
          <a:p>
            <a:pPr algn="just"/>
            <a:r>
              <a:rPr lang="en-GB" sz="1100" dirty="0">
                <a:latin typeface="Arial" charset="0"/>
                <a:ea typeface="Arial" charset="0"/>
                <a:cs typeface="Arial" charset="0"/>
              </a:rPr>
              <a:t>In this study, the highest agronomic efficiency in the separate application of fertilizers was obtained when applying the dose of 40 kg N/ha (42.9 kg/kg N applied), or when applying the dose of 40 kg P2O5/ha (37.5 kg/kg P applied). In the case of the combined application of nitrogen and phosphorus fertilizers, the highest agronomic efficiency was recorded when applying 40 kg P2O5/ha + 40 kg N/ha (37.6 kg/kg P +N applied).</a:t>
            </a:r>
          </a:p>
          <a:p>
            <a:pPr algn="just"/>
            <a:r>
              <a:rPr lang="en-GB" sz="1100" dirty="0">
                <a:latin typeface="Arial" charset="0"/>
                <a:ea typeface="Arial" charset="0"/>
                <a:cs typeface="Arial" charset="0"/>
              </a:rPr>
              <a:t>The results indicated higher agronomic </a:t>
            </a:r>
            <a:r>
              <a:rPr lang="en-GB" sz="1100" dirty="0" err="1">
                <a:latin typeface="Arial" charset="0"/>
                <a:ea typeface="Arial" charset="0"/>
                <a:cs typeface="Arial" charset="0"/>
              </a:rPr>
              <a:t>efficieny</a:t>
            </a:r>
            <a:r>
              <a:rPr lang="en-GB" sz="1100" dirty="0">
                <a:latin typeface="Arial" charset="0"/>
                <a:ea typeface="Arial" charset="0"/>
                <a:cs typeface="Arial" charset="0"/>
              </a:rPr>
              <a:t> of nitrogen and phosphorus at lower doses of application (alone or in combination), which is in agreement with previous results reported by other researchers (</a:t>
            </a:r>
            <a:r>
              <a:rPr lang="en-GB" sz="1100" dirty="0" err="1">
                <a:latin typeface="Arial" charset="0"/>
                <a:ea typeface="Arial" charset="0"/>
                <a:cs typeface="Arial" charset="0"/>
              </a:rPr>
              <a:t>Lupu</a:t>
            </a:r>
            <a:r>
              <a:rPr lang="en-GB" sz="1100" dirty="0">
                <a:latin typeface="Arial" charset="0"/>
                <a:ea typeface="Arial" charset="0"/>
                <a:cs typeface="Arial" charset="0"/>
              </a:rPr>
              <a:t> et al., 2020,) and also confirmed some previous views that the Agronomic efficiency declined with increasing  fertilizer application doses (</a:t>
            </a:r>
            <a:r>
              <a:rPr lang="en-GB" sz="1100" dirty="0" err="1">
                <a:latin typeface="Arial" charset="0"/>
                <a:ea typeface="Arial" charset="0"/>
                <a:cs typeface="Arial" charset="0"/>
              </a:rPr>
              <a:t>Alincăi</a:t>
            </a:r>
            <a:r>
              <a:rPr lang="en-GB" sz="1100" dirty="0">
                <a:latin typeface="Arial" charset="0"/>
                <a:ea typeface="Arial" charset="0"/>
                <a:cs typeface="Arial" charset="0"/>
              </a:rPr>
              <a:t> et al., 2013, </a:t>
            </a:r>
            <a:r>
              <a:rPr lang="en-GB" sz="1100" dirty="0" err="1">
                <a:latin typeface="Arial" charset="0"/>
                <a:ea typeface="Arial" charset="0"/>
                <a:cs typeface="Arial" charset="0"/>
              </a:rPr>
              <a:t>Lupu</a:t>
            </a:r>
            <a:r>
              <a:rPr lang="en-GB" sz="1100" dirty="0">
                <a:latin typeface="Arial" charset="0"/>
                <a:ea typeface="Arial" charset="0"/>
                <a:cs typeface="Arial" charset="0"/>
              </a:rPr>
              <a:t> et al., 2014.) </a:t>
            </a:r>
          </a:p>
          <a:p>
            <a:pPr algn="just"/>
            <a:r>
              <a:rPr lang="en-GB" sz="1100" dirty="0">
                <a:latin typeface="Arial" charset="0"/>
                <a:ea typeface="Arial" charset="0"/>
                <a:cs typeface="Arial" charset="0"/>
              </a:rPr>
              <a:t>According to Dobermann (2007), Agronomic efficiency (AE) for cereals crops range from 15 to 30 kg grain produced per kg of applied N, and from 15 to 40 kg grain produced per kg of applied P. The values indicate the best nutrient management. Thus, the maxim agronomic N or P efficiency obtained in this study can be considered as good.</a:t>
            </a:r>
          </a:p>
          <a:p>
            <a:pPr algn="just"/>
            <a:r>
              <a:rPr lang="en-GB" sz="1100" dirty="0">
                <a:latin typeface="Arial" charset="0"/>
                <a:ea typeface="Arial" charset="0"/>
                <a:cs typeface="Arial" charset="0"/>
              </a:rPr>
              <a:t>In other studies with long-term experiences from various areas in Romania, it was found that on the cambic </a:t>
            </a:r>
            <a:r>
              <a:rPr lang="en-GB" sz="1100" dirty="0" err="1">
                <a:latin typeface="Arial" charset="0"/>
                <a:ea typeface="Arial" charset="0"/>
                <a:cs typeface="Arial" charset="0"/>
              </a:rPr>
              <a:t>phaeozoum</a:t>
            </a:r>
            <a:r>
              <a:rPr lang="en-GB" sz="1100" dirty="0">
                <a:latin typeface="Arial" charset="0"/>
                <a:ea typeface="Arial" charset="0"/>
                <a:cs typeface="Arial" charset="0"/>
              </a:rPr>
              <a:t> from </a:t>
            </a:r>
            <a:r>
              <a:rPr lang="en-GB" sz="1100" dirty="0" err="1">
                <a:latin typeface="Arial" charset="0"/>
                <a:ea typeface="Arial" charset="0"/>
                <a:cs typeface="Arial" charset="0"/>
              </a:rPr>
              <a:t>Fundulea</a:t>
            </a:r>
            <a:r>
              <a:rPr lang="en-GB" sz="1100" dirty="0">
                <a:latin typeface="Arial" charset="0"/>
                <a:ea typeface="Arial" charset="0"/>
                <a:cs typeface="Arial" charset="0"/>
              </a:rPr>
              <a:t> and on the </a:t>
            </a:r>
            <a:r>
              <a:rPr lang="en-GB" sz="1100" dirty="0" err="1">
                <a:latin typeface="Arial" charset="0"/>
                <a:ea typeface="Arial" charset="0"/>
                <a:cs typeface="Arial" charset="0"/>
              </a:rPr>
              <a:t>luvosol</a:t>
            </a:r>
            <a:r>
              <a:rPr lang="en-GB" sz="1100" dirty="0">
                <a:latin typeface="Arial" charset="0"/>
                <a:ea typeface="Arial" charset="0"/>
                <a:cs typeface="Arial" charset="0"/>
              </a:rPr>
              <a:t> from Șimnic, the economically optimal doses were higher, respectively 120 kg N/ha + 80 kg P2O5/ha , and on the </a:t>
            </a:r>
            <a:r>
              <a:rPr lang="en-GB" sz="1100" dirty="0" err="1">
                <a:latin typeface="Arial" charset="0"/>
                <a:ea typeface="Arial" charset="0"/>
                <a:cs typeface="Arial" charset="0"/>
              </a:rPr>
              <a:t>psammosol</a:t>
            </a:r>
            <a:r>
              <a:rPr lang="en-GB" sz="1100" dirty="0">
                <a:latin typeface="Arial" charset="0"/>
                <a:ea typeface="Arial" charset="0"/>
                <a:cs typeface="Arial" charset="0"/>
              </a:rPr>
              <a:t> from </a:t>
            </a:r>
            <a:r>
              <a:rPr lang="en-GB" sz="1100" dirty="0" err="1">
                <a:latin typeface="Arial" charset="0"/>
                <a:ea typeface="Arial" charset="0"/>
                <a:cs typeface="Arial" charset="0"/>
              </a:rPr>
              <a:t>Dăbuleni</a:t>
            </a:r>
            <a:r>
              <a:rPr lang="en-GB" sz="1100" dirty="0">
                <a:latin typeface="Arial" charset="0"/>
                <a:ea typeface="Arial" charset="0"/>
                <a:cs typeface="Arial" charset="0"/>
              </a:rPr>
              <a:t> of 170 kg N/ha + 70 kg P2O5/ha (</a:t>
            </a:r>
            <a:r>
              <a:rPr lang="en-GB" sz="1100" dirty="0" err="1">
                <a:latin typeface="Arial" charset="0"/>
                <a:ea typeface="Arial" charset="0"/>
                <a:cs typeface="Arial" charset="0"/>
              </a:rPr>
              <a:t>Burlacu</a:t>
            </a:r>
            <a:r>
              <a:rPr lang="en-GB" sz="1100" dirty="0">
                <a:latin typeface="Arial" charset="0"/>
                <a:ea typeface="Arial" charset="0"/>
                <a:cs typeface="Arial" charset="0"/>
              </a:rPr>
              <a:t> et al., 2007; </a:t>
            </a:r>
            <a:r>
              <a:rPr lang="en-GB" sz="1100" dirty="0" err="1">
                <a:latin typeface="Arial" charset="0"/>
                <a:ea typeface="Arial" charset="0"/>
                <a:cs typeface="Arial" charset="0"/>
              </a:rPr>
              <a:t>Nicolescu</a:t>
            </a:r>
            <a:r>
              <a:rPr lang="en-GB" sz="1100" dirty="0">
                <a:latin typeface="Arial" charset="0"/>
                <a:ea typeface="Arial" charset="0"/>
                <a:cs typeface="Arial" charset="0"/>
              </a:rPr>
              <a:t>, 2005).</a:t>
            </a:r>
          </a:p>
          <a:p>
            <a:pPr algn="just"/>
            <a:endParaRPr lang="en-GB" sz="1100" dirty="0">
              <a:latin typeface="Arial" charset="0"/>
              <a:ea typeface="Arial" charset="0"/>
              <a:cs typeface="Arial" charset="0"/>
            </a:endParaRPr>
          </a:p>
        </p:txBody>
      </p:sp>
      <p:cxnSp>
        <p:nvCxnSpPr>
          <p:cNvPr id="24" name="Straight Connector 23"/>
          <p:cNvCxnSpPr/>
          <p:nvPr/>
        </p:nvCxnSpPr>
        <p:spPr>
          <a:xfrm>
            <a:off x="2567" y="5316670"/>
            <a:ext cx="28797858" cy="0"/>
          </a:xfrm>
          <a:prstGeom prst="line">
            <a:avLst/>
          </a:prstGeom>
          <a:ln w="1270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2567" y="5442262"/>
            <a:ext cx="28797858" cy="0"/>
          </a:xfrm>
          <a:prstGeom prst="line">
            <a:avLst/>
          </a:prstGeom>
          <a:ln w="127000">
            <a:solidFill>
              <a:srgbClr val="0070C0"/>
            </a:solidFill>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491132" y="41005531"/>
            <a:ext cx="27818159" cy="1077218"/>
          </a:xfrm>
          <a:prstGeom prst="rect">
            <a:avLst/>
          </a:prstGeom>
          <a:noFill/>
        </p:spPr>
        <p:txBody>
          <a:bodyPr wrap="square" rtlCol="0">
            <a:spAutoFit/>
          </a:bodyPr>
          <a:lstStyle/>
          <a:p>
            <a:pPr algn="just"/>
            <a:r>
              <a:rPr lang="en-US" sz="3200" b="1" dirty="0">
                <a:latin typeface="Arial" charset="0"/>
                <a:cs typeface="Arial" charset="0"/>
              </a:rPr>
              <a:t>ACKNOWLEDGEMENTS</a:t>
            </a:r>
            <a:endParaRPr lang="ro-RO" sz="3200" b="1" dirty="0">
              <a:latin typeface="Arial" charset="0"/>
              <a:cs typeface="Arial" charset="0"/>
            </a:endParaRPr>
          </a:p>
          <a:p>
            <a:pPr algn="just"/>
            <a:r>
              <a:rPr lang="en-GB" sz="3200" b="1" noProof="1">
                <a:latin typeface="Arial" charset="0"/>
                <a:cs typeface="Arial" charset="0"/>
              </a:rPr>
              <a:t>The research leading to these results has received funding from ARDS Simnic-CRAIOVA. The authors have not stated any conflicts of interest.</a:t>
            </a:r>
            <a:endParaRPr lang="ro-RO" sz="3200" b="1" noProof="1">
              <a:latin typeface="Arial" charset="0"/>
              <a:cs typeface="Arial" charset="0"/>
            </a:endParaRPr>
          </a:p>
        </p:txBody>
      </p:sp>
      <p:sp>
        <p:nvSpPr>
          <p:cNvPr id="6" name="TextBox 5"/>
          <p:cNvSpPr txBox="1"/>
          <p:nvPr/>
        </p:nvSpPr>
        <p:spPr>
          <a:xfrm>
            <a:off x="623494" y="38198922"/>
            <a:ext cx="27700260" cy="2554545"/>
          </a:xfrm>
          <a:prstGeom prst="rect">
            <a:avLst/>
          </a:prstGeom>
          <a:noFill/>
        </p:spPr>
        <p:txBody>
          <a:bodyPr wrap="square" rtlCol="0">
            <a:spAutoFit/>
          </a:bodyPr>
          <a:lstStyle/>
          <a:p>
            <a:r>
              <a:rPr lang="ro-RO" sz="4000" b="1" dirty="0"/>
              <a:t>CONCLUSION:</a:t>
            </a:r>
          </a:p>
          <a:p>
            <a:pPr marL="914400" indent="-914400" algn="just">
              <a:buFont typeface="+mj-lt"/>
              <a:buAutoNum type="arabicPeriod"/>
            </a:pPr>
            <a:r>
              <a:rPr lang="en-GB" sz="2000" b="1" dirty="0"/>
              <a:t>The wheat production obtained by applying nitrogen and phosphorus fertilizers alone or combined, fluctuated depending on the doses applied and the climatic conditions of the crop year.</a:t>
            </a:r>
            <a:endParaRPr lang="ro-RO" sz="2000" b="1" dirty="0"/>
          </a:p>
          <a:p>
            <a:pPr marL="914400" indent="-914400" algn="just">
              <a:buFont typeface="+mj-lt"/>
              <a:buAutoNum type="arabicPeriod"/>
            </a:pPr>
            <a:r>
              <a:rPr lang="en-GB" sz="2000" b="1" dirty="0"/>
              <a:t>The average results (20</a:t>
            </a:r>
            <a:r>
              <a:rPr lang="ro-RO" sz="2000" b="1" dirty="0"/>
              <a:t>20</a:t>
            </a:r>
            <a:r>
              <a:rPr lang="en-GB" sz="2000" b="1" dirty="0"/>
              <a:t>-20</a:t>
            </a:r>
            <a:r>
              <a:rPr lang="ro-RO" sz="2000" b="1" dirty="0"/>
              <a:t>22</a:t>
            </a:r>
            <a:r>
              <a:rPr lang="en-GB" sz="2000" b="1" dirty="0"/>
              <a:t>) showed that through the separate application of phosphorus fertilizers, the recorded production increases were 13.3 - 31.9 q/ha, and through the separate application of nitrogen fertilizers, the production increases were 17.2 - 31.6 q/ha.</a:t>
            </a:r>
          </a:p>
          <a:p>
            <a:pPr marL="914400" indent="-914400" algn="just">
              <a:buFont typeface="+mj-lt"/>
              <a:buAutoNum type="arabicPeriod"/>
            </a:pPr>
            <a:r>
              <a:rPr lang="ro-RO" sz="2000" b="1" dirty="0"/>
              <a:t> </a:t>
            </a:r>
            <a:r>
              <a:rPr lang="en-GB" sz="2000" b="1" dirty="0"/>
              <a:t>The best results regarding wheat production were obtained with the combined application of nitrogen and phosphorus compared to the non-fertilized version when very high production increases were obtained, respectively of 30.1 - 54.9 q/ha.</a:t>
            </a:r>
            <a:endParaRPr lang="en-US" sz="2000" b="1" dirty="0"/>
          </a:p>
          <a:p>
            <a:pPr marL="914400" indent="-914400" algn="just">
              <a:buFont typeface="+mj-lt"/>
              <a:buAutoNum type="arabicPeriod"/>
            </a:pPr>
            <a:r>
              <a:rPr lang="en-GB" sz="2000" b="1" dirty="0"/>
              <a:t>Agronomic efficiency decreased with increasing rates of applied fertilizers, therefore, a combined application of 40 kg N/ha + 40 kg P2O5/ha can be recommended to achieve economic and sustainable grain production on the reddish </a:t>
            </a:r>
            <a:r>
              <a:rPr lang="en-GB" sz="2000" b="1" dirty="0" err="1"/>
              <a:t>preluvosol</a:t>
            </a:r>
            <a:r>
              <a:rPr lang="en-GB" sz="2000" b="1" dirty="0"/>
              <a:t> of ARDS </a:t>
            </a:r>
            <a:r>
              <a:rPr lang="en-GB" sz="2000" b="1" dirty="0" err="1"/>
              <a:t>Simnic</a:t>
            </a:r>
            <a:r>
              <a:rPr lang="en-GB" sz="2000" b="1" dirty="0"/>
              <a:t>.</a:t>
            </a:r>
          </a:p>
        </p:txBody>
      </p:sp>
      <p:graphicFrame>
        <p:nvGraphicFramePr>
          <p:cNvPr id="3" name="Table 2">
            <a:extLst>
              <a:ext uri="{FF2B5EF4-FFF2-40B4-BE49-F238E27FC236}">
                <a16:creationId xmlns:a16="http://schemas.microsoft.com/office/drawing/2014/main" id="{A13A6BB8-E6FF-910B-E310-6F687E5866FE}"/>
              </a:ext>
            </a:extLst>
          </p:cNvPr>
          <p:cNvGraphicFramePr>
            <a:graphicFrameLocks noGrp="1"/>
          </p:cNvGraphicFramePr>
          <p:nvPr>
            <p:extLst/>
          </p:nvPr>
        </p:nvGraphicFramePr>
        <p:xfrm>
          <a:off x="11331059" y="17677091"/>
          <a:ext cx="6264910" cy="2735580"/>
        </p:xfrm>
        <a:graphic>
          <a:graphicData uri="http://schemas.openxmlformats.org/drawingml/2006/table">
            <a:tbl>
              <a:tblPr firstRow="1" firstCol="1" bandRow="1">
                <a:tableStyleId>{93296810-A885-4BE3-A3E7-6D5BEEA58F35}</a:tableStyleId>
              </a:tblPr>
              <a:tblGrid>
                <a:gridCol w="878840">
                  <a:extLst>
                    <a:ext uri="{9D8B030D-6E8A-4147-A177-3AD203B41FA5}">
                      <a16:colId xmlns:a16="http://schemas.microsoft.com/office/drawing/2014/main" val="2101807041"/>
                    </a:ext>
                  </a:extLst>
                </a:gridCol>
                <a:gridCol w="588010">
                  <a:extLst>
                    <a:ext uri="{9D8B030D-6E8A-4147-A177-3AD203B41FA5}">
                      <a16:colId xmlns:a16="http://schemas.microsoft.com/office/drawing/2014/main" val="1203123666"/>
                    </a:ext>
                  </a:extLst>
                </a:gridCol>
                <a:gridCol w="579120">
                  <a:extLst>
                    <a:ext uri="{9D8B030D-6E8A-4147-A177-3AD203B41FA5}">
                      <a16:colId xmlns:a16="http://schemas.microsoft.com/office/drawing/2014/main" val="3254672077"/>
                    </a:ext>
                  </a:extLst>
                </a:gridCol>
                <a:gridCol w="758190">
                  <a:extLst>
                    <a:ext uri="{9D8B030D-6E8A-4147-A177-3AD203B41FA5}">
                      <a16:colId xmlns:a16="http://schemas.microsoft.com/office/drawing/2014/main" val="772585119"/>
                    </a:ext>
                  </a:extLst>
                </a:gridCol>
                <a:gridCol w="878240">
                  <a:extLst>
                    <a:ext uri="{9D8B030D-6E8A-4147-A177-3AD203B41FA5}">
                      <a16:colId xmlns:a16="http://schemas.microsoft.com/office/drawing/2014/main" val="1146940684"/>
                    </a:ext>
                  </a:extLst>
                </a:gridCol>
                <a:gridCol w="495900">
                  <a:extLst>
                    <a:ext uri="{9D8B030D-6E8A-4147-A177-3AD203B41FA5}">
                      <a16:colId xmlns:a16="http://schemas.microsoft.com/office/drawing/2014/main" val="4080028746"/>
                    </a:ext>
                  </a:extLst>
                </a:gridCol>
                <a:gridCol w="570230">
                  <a:extLst>
                    <a:ext uri="{9D8B030D-6E8A-4147-A177-3AD203B41FA5}">
                      <a16:colId xmlns:a16="http://schemas.microsoft.com/office/drawing/2014/main" val="2609353960"/>
                    </a:ext>
                  </a:extLst>
                </a:gridCol>
                <a:gridCol w="758190">
                  <a:extLst>
                    <a:ext uri="{9D8B030D-6E8A-4147-A177-3AD203B41FA5}">
                      <a16:colId xmlns:a16="http://schemas.microsoft.com/office/drawing/2014/main" val="929952388"/>
                    </a:ext>
                  </a:extLst>
                </a:gridCol>
                <a:gridCol w="758190">
                  <a:extLst>
                    <a:ext uri="{9D8B030D-6E8A-4147-A177-3AD203B41FA5}">
                      <a16:colId xmlns:a16="http://schemas.microsoft.com/office/drawing/2014/main" val="2311737041"/>
                    </a:ext>
                  </a:extLst>
                </a:gridCol>
              </a:tblGrid>
              <a:tr h="0">
                <a:tc rowSpan="2">
                  <a:txBody>
                    <a:bodyPr/>
                    <a:lstStyle/>
                    <a:p>
                      <a:pPr indent="-226695" algn="ctr"/>
                      <a:r>
                        <a:rPr lang="ro-RO" sz="1000" dirty="0" err="1">
                          <a:effectLst/>
                        </a:rPr>
                        <a:t>Months</a:t>
                      </a:r>
                      <a:endParaRPr lang="en-GB"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gridSpan="4">
                  <a:txBody>
                    <a:bodyPr/>
                    <a:lstStyle/>
                    <a:p>
                      <a:pPr marL="226695" indent="-226695" algn="ctr"/>
                      <a:r>
                        <a:rPr lang="ro-RO" sz="1000">
                          <a:effectLst/>
                        </a:rPr>
                        <a:t>Temperature ( °C)</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226695" indent="-226695" algn="ctr"/>
                      <a:r>
                        <a:rPr lang="ro-RO" sz="1000">
                          <a:effectLst/>
                        </a:rPr>
                        <a:t>Rainfall (mm)</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048930663"/>
                  </a:ext>
                </a:extLst>
              </a:tr>
              <a:tr h="0">
                <a:tc vMerge="1">
                  <a:txBody>
                    <a:bodyPr/>
                    <a:lstStyle/>
                    <a:p>
                      <a:endParaRPr lang="en-GB"/>
                    </a:p>
                  </a:txBody>
                  <a:tcPr/>
                </a:tc>
                <a:tc>
                  <a:txBody>
                    <a:bodyPr/>
                    <a:lstStyle/>
                    <a:p>
                      <a:pPr indent="-226695" algn="ctr"/>
                      <a:r>
                        <a:rPr lang="ro-RO" sz="1000" dirty="0">
                          <a:effectLst/>
                        </a:rPr>
                        <a:t>2019-2020</a:t>
                      </a:r>
                      <a:endParaRPr lang="en-GB"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dirty="0">
                          <a:effectLst/>
                        </a:rPr>
                        <a:t>2020-2021</a:t>
                      </a:r>
                      <a:endParaRPr lang="en-GB"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dirty="0">
                          <a:effectLst/>
                        </a:rPr>
                        <a:t>2021-2022</a:t>
                      </a:r>
                      <a:endParaRPr lang="en-GB"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Multiannual average</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dirty="0">
                          <a:effectLst/>
                        </a:rPr>
                        <a:t>2019-2020</a:t>
                      </a:r>
                      <a:endParaRPr lang="en-GB"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dirty="0">
                          <a:effectLst/>
                        </a:rPr>
                        <a:t>2020-2021</a:t>
                      </a:r>
                      <a:endParaRPr lang="en-GB"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dirty="0">
                          <a:effectLst/>
                        </a:rPr>
                        <a:t>2021-2022</a:t>
                      </a:r>
                      <a:endParaRPr lang="en-GB"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Multiannual average</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27147954"/>
                  </a:ext>
                </a:extLst>
              </a:tr>
              <a:tr h="0">
                <a:tc>
                  <a:txBody>
                    <a:bodyPr/>
                    <a:lstStyle/>
                    <a:p>
                      <a:pPr indent="-226695" algn="l"/>
                      <a:r>
                        <a:rPr lang="en-GB" sz="1000">
                          <a:effectLst/>
                        </a:rPr>
                        <a:t>October</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fontAlgn="b">
                        <a:buNone/>
                      </a:pPr>
                      <a:r>
                        <a:rPr lang="ro-RO" sz="1100" b="0" i="0" u="none" strike="noStrike" dirty="0">
                          <a:solidFill>
                            <a:srgbClr val="000000"/>
                          </a:solidFill>
                          <a:effectLst/>
                          <a:latin typeface="Calibri" panose="020F0502020204030204" pitchFamily="34" charset="0"/>
                        </a:rPr>
                        <a:t>14,3</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ro-RO" sz="1100" b="0" i="0" u="none" strike="noStrike" dirty="0">
                          <a:solidFill>
                            <a:srgbClr val="000000"/>
                          </a:solidFill>
                          <a:effectLst/>
                          <a:latin typeface="Calibri" panose="020F0502020204030204" pitchFamily="34" charset="0"/>
                        </a:rPr>
                        <a:t>14,2</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ro-RO" sz="1100" b="0" i="0" u="none" strike="noStrike" dirty="0">
                          <a:solidFill>
                            <a:srgbClr val="000000"/>
                          </a:solidFill>
                          <a:effectLst/>
                          <a:latin typeface="Calibri" panose="020F0502020204030204" pitchFamily="34" charset="0"/>
                        </a:rPr>
                        <a:t>10,6</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en-US" sz="1100" b="0" i="0" u="none" strike="noStrike" dirty="0">
                          <a:solidFill>
                            <a:srgbClr val="000000"/>
                          </a:solidFill>
                          <a:effectLst/>
                          <a:latin typeface="Calibri" panose="020F0502020204030204" pitchFamily="34" charset="0"/>
                        </a:rPr>
                        <a:t>11,8</a:t>
                      </a:r>
                    </a:p>
                  </a:txBody>
                  <a:tcPr marL="7620" marR="7620" marT="7620" marB="0" anchor="b"/>
                </a:tc>
                <a:tc>
                  <a:txBody>
                    <a:bodyPr/>
                    <a:lstStyle/>
                    <a:p>
                      <a:pPr algn="ctr" fontAlgn="b">
                        <a:buNone/>
                      </a:pPr>
                      <a:r>
                        <a:rPr lang="en-US" sz="1100" b="0" i="0" u="none" strike="noStrike" dirty="0">
                          <a:solidFill>
                            <a:srgbClr val="000000"/>
                          </a:solidFill>
                          <a:effectLst/>
                          <a:latin typeface="Calibri" panose="020F0502020204030204" pitchFamily="34" charset="0"/>
                        </a:rPr>
                        <a:t>32,8</a:t>
                      </a: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42,0</a:t>
                      </a: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81,0</a:t>
                      </a: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44,5</a:t>
                      </a:r>
                    </a:p>
                  </a:txBody>
                  <a:tcPr marL="7620" marR="7620" marT="7620" marB="0" anchor="b"/>
                </a:tc>
                <a:extLst>
                  <a:ext uri="{0D108BD9-81ED-4DB2-BD59-A6C34878D82A}">
                    <a16:rowId xmlns:a16="http://schemas.microsoft.com/office/drawing/2014/main" val="1471854390"/>
                  </a:ext>
                </a:extLst>
              </a:tr>
              <a:tr h="0">
                <a:tc>
                  <a:txBody>
                    <a:bodyPr/>
                    <a:lstStyle/>
                    <a:p>
                      <a:pPr indent="-226695" algn="l"/>
                      <a:r>
                        <a:rPr lang="en-GB" sz="1000">
                          <a:effectLst/>
                        </a:rPr>
                        <a:t>November</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fontAlgn="b">
                        <a:buNone/>
                      </a:pPr>
                      <a:r>
                        <a:rPr lang="ro-RO" sz="1100" b="0" i="0" u="none" strike="noStrike" dirty="0">
                          <a:solidFill>
                            <a:srgbClr val="000000"/>
                          </a:solidFill>
                          <a:effectLst/>
                          <a:latin typeface="Calibri" panose="020F0502020204030204" pitchFamily="34" charset="0"/>
                        </a:rPr>
                        <a:t>9,8</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ro-RO" sz="1100" b="0" i="0" u="none" strike="noStrike" dirty="0">
                          <a:solidFill>
                            <a:srgbClr val="000000"/>
                          </a:solidFill>
                          <a:effectLst/>
                          <a:latin typeface="Calibri" panose="020F0502020204030204" pitchFamily="34" charset="0"/>
                        </a:rPr>
                        <a:t>5,8</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ro-RO" sz="1100" b="0" i="0" u="none" strike="noStrike" dirty="0">
                          <a:solidFill>
                            <a:srgbClr val="000000"/>
                          </a:solidFill>
                          <a:effectLst/>
                          <a:latin typeface="Calibri" panose="020F0502020204030204" pitchFamily="34" charset="0"/>
                        </a:rPr>
                        <a:t>8,0</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5,5</a:t>
                      </a:r>
                    </a:p>
                  </a:txBody>
                  <a:tcPr marL="7620" marR="7620" marT="7620" marB="0" anchor="b"/>
                </a:tc>
                <a:tc>
                  <a:txBody>
                    <a:bodyPr/>
                    <a:lstStyle/>
                    <a:p>
                      <a:pPr algn="ctr" fontAlgn="b">
                        <a:buNone/>
                      </a:pPr>
                      <a:r>
                        <a:rPr lang="en-US" sz="1100" b="0" i="0" u="none" strike="noStrike" dirty="0">
                          <a:solidFill>
                            <a:srgbClr val="000000"/>
                          </a:solidFill>
                          <a:effectLst/>
                          <a:latin typeface="Calibri" panose="020F0502020204030204" pitchFamily="34" charset="0"/>
                        </a:rPr>
                        <a:t>46,4</a:t>
                      </a: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7,0</a:t>
                      </a: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28,0</a:t>
                      </a: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44,9</a:t>
                      </a:r>
                    </a:p>
                  </a:txBody>
                  <a:tcPr marL="7620" marR="7620" marT="7620" marB="0" anchor="b"/>
                </a:tc>
                <a:extLst>
                  <a:ext uri="{0D108BD9-81ED-4DB2-BD59-A6C34878D82A}">
                    <a16:rowId xmlns:a16="http://schemas.microsoft.com/office/drawing/2014/main" val="234101853"/>
                  </a:ext>
                </a:extLst>
              </a:tr>
              <a:tr h="0">
                <a:tc>
                  <a:txBody>
                    <a:bodyPr/>
                    <a:lstStyle/>
                    <a:p>
                      <a:pPr indent="-226695" algn="l"/>
                      <a:r>
                        <a:rPr lang="en-GB" sz="1000">
                          <a:effectLst/>
                        </a:rPr>
                        <a:t>December</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fontAlgn="b">
                        <a:buNone/>
                      </a:pPr>
                      <a:r>
                        <a:rPr lang="ro-RO" sz="1100" b="0" i="0" u="none" strike="noStrike" dirty="0">
                          <a:solidFill>
                            <a:srgbClr val="000000"/>
                          </a:solidFill>
                          <a:effectLst/>
                          <a:latin typeface="Calibri" panose="020F0502020204030204" pitchFamily="34" charset="0"/>
                        </a:rPr>
                        <a:t>1,5</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ro-RO" sz="1100" b="0" i="0" u="none" strike="noStrike" dirty="0">
                          <a:solidFill>
                            <a:srgbClr val="000000"/>
                          </a:solidFill>
                          <a:effectLst/>
                          <a:latin typeface="Calibri" panose="020F0502020204030204" pitchFamily="34" charset="0"/>
                        </a:rPr>
                        <a:t>3,3</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ro-RO" sz="1100" b="0" i="0" u="none" strike="noStrike" dirty="0">
                          <a:solidFill>
                            <a:srgbClr val="000000"/>
                          </a:solidFill>
                          <a:effectLst/>
                          <a:latin typeface="Calibri" panose="020F0502020204030204" pitchFamily="34" charset="0"/>
                        </a:rPr>
                        <a:t>2,6</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0,4</a:t>
                      </a:r>
                    </a:p>
                  </a:txBody>
                  <a:tcPr marL="7620" marR="7620" marT="7620" marB="0" anchor="b"/>
                </a:tc>
                <a:tc>
                  <a:txBody>
                    <a:bodyPr/>
                    <a:lstStyle/>
                    <a:p>
                      <a:pPr algn="ctr" fontAlgn="b">
                        <a:buNone/>
                      </a:pPr>
                      <a:r>
                        <a:rPr lang="en-US" sz="1100" b="0" i="0" u="none" strike="noStrike" dirty="0">
                          <a:solidFill>
                            <a:srgbClr val="000000"/>
                          </a:solidFill>
                          <a:effectLst/>
                          <a:latin typeface="Calibri" panose="020F0502020204030204" pitchFamily="34" charset="0"/>
                        </a:rPr>
                        <a:t>4,8</a:t>
                      </a:r>
                    </a:p>
                  </a:txBody>
                  <a:tcPr marL="7620" marR="7620" marT="7620" marB="0" anchor="b"/>
                </a:tc>
                <a:tc>
                  <a:txBody>
                    <a:bodyPr/>
                    <a:lstStyle/>
                    <a:p>
                      <a:pPr algn="ctr" fontAlgn="b">
                        <a:buNone/>
                      </a:pPr>
                      <a:r>
                        <a:rPr lang="en-US" sz="1100" b="0" i="0" u="none" strike="noStrike" dirty="0">
                          <a:solidFill>
                            <a:srgbClr val="000000"/>
                          </a:solidFill>
                          <a:effectLst/>
                          <a:latin typeface="Calibri" panose="020F0502020204030204" pitchFamily="34" charset="0"/>
                        </a:rPr>
                        <a:t>68,3</a:t>
                      </a: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8,4</a:t>
                      </a: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45,1</a:t>
                      </a:r>
                    </a:p>
                  </a:txBody>
                  <a:tcPr marL="7620" marR="7620" marT="7620" marB="0" anchor="b"/>
                </a:tc>
                <a:extLst>
                  <a:ext uri="{0D108BD9-81ED-4DB2-BD59-A6C34878D82A}">
                    <a16:rowId xmlns:a16="http://schemas.microsoft.com/office/drawing/2014/main" val="1028117587"/>
                  </a:ext>
                </a:extLst>
              </a:tr>
              <a:tr h="0">
                <a:tc>
                  <a:txBody>
                    <a:bodyPr/>
                    <a:lstStyle/>
                    <a:p>
                      <a:pPr indent="-226695" algn="l"/>
                      <a:r>
                        <a:rPr lang="en-GB" sz="1000">
                          <a:effectLst/>
                        </a:rPr>
                        <a:t>January</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fontAlgn="b">
                        <a:buNone/>
                      </a:pPr>
                      <a:r>
                        <a:rPr lang="ro-RO" sz="1100" b="0" i="0" u="none" strike="noStrike" dirty="0">
                          <a:solidFill>
                            <a:srgbClr val="000000"/>
                          </a:solidFill>
                          <a:effectLst/>
                          <a:latin typeface="Calibri" panose="020F0502020204030204" pitchFamily="34" charset="0"/>
                        </a:rPr>
                        <a:t>6,1</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ro-RO" sz="1100" b="0" i="0" u="none" strike="noStrike" dirty="0">
                          <a:solidFill>
                            <a:srgbClr val="000000"/>
                          </a:solidFill>
                          <a:effectLst/>
                          <a:latin typeface="Calibri" panose="020F0502020204030204" pitchFamily="34" charset="0"/>
                        </a:rPr>
                        <a:t>2,0</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ro-RO" sz="1100" b="0" i="0" u="none" strike="noStrike" dirty="0">
                          <a:solidFill>
                            <a:srgbClr val="000000"/>
                          </a:solidFill>
                          <a:effectLst/>
                          <a:latin typeface="Calibri" panose="020F0502020204030204" pitchFamily="34" charset="0"/>
                        </a:rPr>
                        <a:t>2,1</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en-US" sz="1100" b="0" i="0" u="none" strike="noStrike" dirty="0">
                          <a:solidFill>
                            <a:srgbClr val="000000"/>
                          </a:solidFill>
                          <a:effectLst/>
                          <a:latin typeface="Calibri" panose="020F0502020204030204" pitchFamily="34" charset="0"/>
                        </a:rPr>
                        <a:t>-1,4</a:t>
                      </a: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23,6</a:t>
                      </a:r>
                    </a:p>
                  </a:txBody>
                  <a:tcPr marL="7620" marR="7620" marT="7620" marB="0" anchor="b"/>
                </a:tc>
                <a:tc>
                  <a:txBody>
                    <a:bodyPr/>
                    <a:lstStyle/>
                    <a:p>
                      <a:pPr algn="ctr" fontAlgn="b">
                        <a:buNone/>
                      </a:pPr>
                      <a:r>
                        <a:rPr lang="en-US" sz="1100" b="0" i="0" u="none" strike="noStrike" dirty="0">
                          <a:solidFill>
                            <a:srgbClr val="000000"/>
                          </a:solidFill>
                          <a:effectLst/>
                          <a:latin typeface="Calibri" panose="020F0502020204030204" pitchFamily="34" charset="0"/>
                        </a:rPr>
                        <a:t>79,8</a:t>
                      </a: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12,0</a:t>
                      </a: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32,7</a:t>
                      </a:r>
                    </a:p>
                  </a:txBody>
                  <a:tcPr marL="7620" marR="7620" marT="7620" marB="0" anchor="b"/>
                </a:tc>
                <a:extLst>
                  <a:ext uri="{0D108BD9-81ED-4DB2-BD59-A6C34878D82A}">
                    <a16:rowId xmlns:a16="http://schemas.microsoft.com/office/drawing/2014/main" val="4194437678"/>
                  </a:ext>
                </a:extLst>
              </a:tr>
              <a:tr h="0">
                <a:tc>
                  <a:txBody>
                    <a:bodyPr/>
                    <a:lstStyle/>
                    <a:p>
                      <a:pPr indent="-226695" algn="l"/>
                      <a:r>
                        <a:rPr lang="en-GB" sz="1000">
                          <a:effectLst/>
                        </a:rPr>
                        <a:t>February</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fontAlgn="b">
                        <a:buNone/>
                      </a:pPr>
                      <a:r>
                        <a:rPr lang="ro-RO" sz="1100" b="0" i="0" u="none" strike="noStrike" dirty="0">
                          <a:solidFill>
                            <a:srgbClr val="000000"/>
                          </a:solidFill>
                          <a:effectLst/>
                          <a:latin typeface="Calibri" panose="020F0502020204030204" pitchFamily="34" charset="0"/>
                        </a:rPr>
                        <a:t>3,9</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ro-RO" sz="1100" b="0" i="0" u="none" strike="noStrike" dirty="0">
                          <a:solidFill>
                            <a:srgbClr val="000000"/>
                          </a:solidFill>
                          <a:effectLst/>
                          <a:latin typeface="Calibri" panose="020F0502020204030204" pitchFamily="34" charset="0"/>
                        </a:rPr>
                        <a:t>3,4</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ro-RO" sz="1100" b="0" i="0" u="none" strike="noStrike" dirty="0">
                          <a:solidFill>
                            <a:srgbClr val="000000"/>
                          </a:solidFill>
                          <a:effectLst/>
                          <a:latin typeface="Calibri" panose="020F0502020204030204" pitchFamily="34" charset="0"/>
                        </a:rPr>
                        <a:t>5,1</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1,0</a:t>
                      </a:r>
                    </a:p>
                  </a:txBody>
                  <a:tcPr marL="7620" marR="7620" marT="7620" marB="0" anchor="b"/>
                </a:tc>
                <a:tc>
                  <a:txBody>
                    <a:bodyPr/>
                    <a:lstStyle/>
                    <a:p>
                      <a:pPr algn="ctr" fontAlgn="b">
                        <a:buNone/>
                      </a:pPr>
                      <a:r>
                        <a:rPr lang="en-US" sz="1100" b="0" i="0" u="none" strike="noStrike" dirty="0">
                          <a:solidFill>
                            <a:srgbClr val="000000"/>
                          </a:solidFill>
                          <a:effectLst/>
                          <a:latin typeface="Calibri" panose="020F0502020204030204" pitchFamily="34" charset="0"/>
                        </a:rPr>
                        <a:t>20,6</a:t>
                      </a:r>
                    </a:p>
                  </a:txBody>
                  <a:tcPr marL="7620" marR="7620" marT="7620" marB="0" anchor="b"/>
                </a:tc>
                <a:tc>
                  <a:txBody>
                    <a:bodyPr/>
                    <a:lstStyle/>
                    <a:p>
                      <a:pPr algn="ctr" fontAlgn="b">
                        <a:buNone/>
                      </a:pPr>
                      <a:r>
                        <a:rPr lang="en-US" sz="1100" b="0" i="0" u="none" strike="noStrike" dirty="0">
                          <a:solidFill>
                            <a:srgbClr val="000000"/>
                          </a:solidFill>
                          <a:effectLst/>
                          <a:latin typeface="Calibri" panose="020F0502020204030204" pitchFamily="34" charset="0"/>
                        </a:rPr>
                        <a:t>12,8</a:t>
                      </a: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7,4</a:t>
                      </a: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30,6</a:t>
                      </a:r>
                    </a:p>
                  </a:txBody>
                  <a:tcPr marL="7620" marR="7620" marT="7620" marB="0" anchor="b"/>
                </a:tc>
                <a:extLst>
                  <a:ext uri="{0D108BD9-81ED-4DB2-BD59-A6C34878D82A}">
                    <a16:rowId xmlns:a16="http://schemas.microsoft.com/office/drawing/2014/main" val="2431684965"/>
                  </a:ext>
                </a:extLst>
              </a:tr>
              <a:tr h="0">
                <a:tc>
                  <a:txBody>
                    <a:bodyPr/>
                    <a:lstStyle/>
                    <a:p>
                      <a:pPr indent="-226695" algn="l"/>
                      <a:r>
                        <a:rPr lang="en-GB" sz="1000">
                          <a:effectLst/>
                        </a:rPr>
                        <a:t>March</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fontAlgn="b">
                        <a:buNone/>
                      </a:pPr>
                      <a:r>
                        <a:rPr lang="ro-RO" sz="1100" b="0" i="0" u="none" strike="noStrike" dirty="0">
                          <a:solidFill>
                            <a:srgbClr val="000000"/>
                          </a:solidFill>
                          <a:effectLst/>
                          <a:latin typeface="Calibri" panose="020F0502020204030204" pitchFamily="34" charset="0"/>
                        </a:rPr>
                        <a:t>7,8</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ro-RO" sz="1100" b="0" i="0" u="none" strike="noStrike" dirty="0">
                          <a:solidFill>
                            <a:srgbClr val="000000"/>
                          </a:solidFill>
                          <a:effectLst/>
                          <a:latin typeface="Calibri" panose="020F0502020204030204" pitchFamily="34" charset="0"/>
                        </a:rPr>
                        <a:t>5,6</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ro-RO" sz="1100" b="0" i="0" u="none" strike="noStrike" dirty="0">
                          <a:solidFill>
                            <a:srgbClr val="000000"/>
                          </a:solidFill>
                          <a:effectLst/>
                          <a:latin typeface="Calibri" panose="020F0502020204030204" pitchFamily="34" charset="0"/>
                        </a:rPr>
                        <a:t>4,9</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5,6</a:t>
                      </a: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64,6</a:t>
                      </a:r>
                    </a:p>
                  </a:txBody>
                  <a:tcPr marL="7620" marR="7620" marT="7620" marB="0" anchor="b"/>
                </a:tc>
                <a:tc>
                  <a:txBody>
                    <a:bodyPr/>
                    <a:lstStyle/>
                    <a:p>
                      <a:pPr algn="ctr" fontAlgn="b">
                        <a:buNone/>
                      </a:pPr>
                      <a:r>
                        <a:rPr lang="en-US" sz="1100" b="0" i="0" u="none" strike="noStrike" dirty="0">
                          <a:solidFill>
                            <a:srgbClr val="000000"/>
                          </a:solidFill>
                          <a:effectLst/>
                          <a:latin typeface="Calibri" panose="020F0502020204030204" pitchFamily="34" charset="0"/>
                        </a:rPr>
                        <a:t>99,0</a:t>
                      </a:r>
                    </a:p>
                  </a:txBody>
                  <a:tcPr marL="7620" marR="7620" marT="7620" marB="0" anchor="b"/>
                </a:tc>
                <a:tc>
                  <a:txBody>
                    <a:bodyPr/>
                    <a:lstStyle/>
                    <a:p>
                      <a:pPr algn="ctr" fontAlgn="b">
                        <a:buNone/>
                      </a:pPr>
                      <a:r>
                        <a:rPr lang="en-US" sz="1100" b="0" i="0" u="none" strike="noStrike" dirty="0">
                          <a:solidFill>
                            <a:srgbClr val="000000"/>
                          </a:solidFill>
                          <a:effectLst/>
                          <a:latin typeface="Calibri" panose="020F0502020204030204" pitchFamily="34" charset="0"/>
                        </a:rPr>
                        <a:t>7,5</a:t>
                      </a: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33,7</a:t>
                      </a:r>
                    </a:p>
                  </a:txBody>
                  <a:tcPr marL="7620" marR="7620" marT="7620" marB="0" anchor="b"/>
                </a:tc>
                <a:extLst>
                  <a:ext uri="{0D108BD9-81ED-4DB2-BD59-A6C34878D82A}">
                    <a16:rowId xmlns:a16="http://schemas.microsoft.com/office/drawing/2014/main" val="3948523433"/>
                  </a:ext>
                </a:extLst>
              </a:tr>
              <a:tr h="0">
                <a:tc>
                  <a:txBody>
                    <a:bodyPr/>
                    <a:lstStyle/>
                    <a:p>
                      <a:pPr indent="-226695" algn="l"/>
                      <a:r>
                        <a:rPr lang="en-GB" sz="1000">
                          <a:effectLst/>
                        </a:rPr>
                        <a:t>April</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fontAlgn="b">
                        <a:buNone/>
                      </a:pPr>
                      <a:r>
                        <a:rPr lang="ro-RO" sz="1100" b="0" i="0" u="none" strike="noStrike" dirty="0">
                          <a:solidFill>
                            <a:srgbClr val="000000"/>
                          </a:solidFill>
                          <a:effectLst/>
                          <a:latin typeface="Calibri" panose="020F0502020204030204" pitchFamily="34" charset="0"/>
                        </a:rPr>
                        <a:t>2,0</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ro-RO" sz="1100" b="0" i="0" u="none" strike="noStrike" dirty="0">
                          <a:solidFill>
                            <a:srgbClr val="000000"/>
                          </a:solidFill>
                          <a:effectLst/>
                          <a:latin typeface="Calibri" panose="020F0502020204030204" pitchFamily="34" charset="0"/>
                        </a:rPr>
                        <a:t>12,3</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ro-RO" sz="1100" b="0" i="0" u="none" strike="noStrike" dirty="0">
                          <a:solidFill>
                            <a:srgbClr val="000000"/>
                          </a:solidFill>
                          <a:effectLst/>
                          <a:latin typeface="Calibri" panose="020F0502020204030204" pitchFamily="34" charset="0"/>
                        </a:rPr>
                        <a:t>11,5</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11,8</a:t>
                      </a: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4,5</a:t>
                      </a:r>
                    </a:p>
                  </a:txBody>
                  <a:tcPr marL="7620" marR="7620" marT="7620" marB="0" anchor="b"/>
                </a:tc>
                <a:tc>
                  <a:txBody>
                    <a:bodyPr/>
                    <a:lstStyle/>
                    <a:p>
                      <a:pPr algn="ctr" fontAlgn="b">
                        <a:buNone/>
                      </a:pPr>
                      <a:r>
                        <a:rPr lang="en-US" sz="1100" b="0" i="0" u="none" strike="noStrike" dirty="0">
                          <a:solidFill>
                            <a:srgbClr val="000000"/>
                          </a:solidFill>
                          <a:effectLst/>
                          <a:latin typeface="Calibri" panose="020F0502020204030204" pitchFamily="34" charset="0"/>
                        </a:rPr>
                        <a:t>35,0</a:t>
                      </a: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70,0</a:t>
                      </a: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46,0</a:t>
                      </a:r>
                    </a:p>
                  </a:txBody>
                  <a:tcPr marL="7620" marR="7620" marT="7620" marB="0" anchor="b"/>
                </a:tc>
                <a:extLst>
                  <a:ext uri="{0D108BD9-81ED-4DB2-BD59-A6C34878D82A}">
                    <a16:rowId xmlns:a16="http://schemas.microsoft.com/office/drawing/2014/main" val="3036666233"/>
                  </a:ext>
                </a:extLst>
              </a:tr>
              <a:tr h="0">
                <a:tc>
                  <a:txBody>
                    <a:bodyPr/>
                    <a:lstStyle/>
                    <a:p>
                      <a:pPr indent="-226695" algn="l"/>
                      <a:r>
                        <a:rPr lang="en-GB" sz="1000">
                          <a:effectLst/>
                        </a:rPr>
                        <a:t>May</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fontAlgn="b">
                        <a:buNone/>
                      </a:pPr>
                      <a:r>
                        <a:rPr lang="ro-RO" sz="1100" b="0" i="0" u="none" strike="noStrike" dirty="0">
                          <a:solidFill>
                            <a:srgbClr val="000000"/>
                          </a:solidFill>
                          <a:effectLst/>
                          <a:latin typeface="Calibri" panose="020F0502020204030204" pitchFamily="34" charset="0"/>
                        </a:rPr>
                        <a:t>1,2</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ro-RO" sz="1100" b="0" i="0" u="none" strike="noStrike" dirty="0">
                          <a:solidFill>
                            <a:srgbClr val="000000"/>
                          </a:solidFill>
                          <a:effectLst/>
                          <a:latin typeface="Calibri" panose="020F0502020204030204" pitchFamily="34" charset="0"/>
                        </a:rPr>
                        <a:t>16,4</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ro-RO" sz="1100" b="0" i="0" u="none" strike="noStrike" dirty="0">
                          <a:solidFill>
                            <a:srgbClr val="000000"/>
                          </a:solidFill>
                          <a:effectLst/>
                          <a:latin typeface="Calibri" panose="020F0502020204030204" pitchFamily="34" charset="0"/>
                        </a:rPr>
                        <a:t>17,7</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16,9</a:t>
                      </a: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71,0</a:t>
                      </a:r>
                    </a:p>
                  </a:txBody>
                  <a:tcPr marL="7620" marR="7620" marT="7620" marB="0" anchor="b"/>
                </a:tc>
                <a:tc>
                  <a:txBody>
                    <a:bodyPr/>
                    <a:lstStyle/>
                    <a:p>
                      <a:pPr algn="ctr" fontAlgn="b">
                        <a:buNone/>
                      </a:pPr>
                      <a:r>
                        <a:rPr lang="en-US" sz="1100" b="0" i="0" u="none" strike="noStrike" dirty="0">
                          <a:solidFill>
                            <a:srgbClr val="000000"/>
                          </a:solidFill>
                          <a:effectLst/>
                          <a:latin typeface="Calibri" panose="020F0502020204030204" pitchFamily="34" charset="0"/>
                        </a:rPr>
                        <a:t>94,0</a:t>
                      </a:r>
                    </a:p>
                  </a:txBody>
                  <a:tcPr marL="7620" marR="7620" marT="7620" marB="0" anchor="b"/>
                </a:tc>
                <a:tc>
                  <a:txBody>
                    <a:bodyPr/>
                    <a:lstStyle/>
                    <a:p>
                      <a:pPr algn="ctr" fontAlgn="b">
                        <a:buNone/>
                      </a:pPr>
                      <a:r>
                        <a:rPr lang="en-US" sz="1100" b="0" i="0" u="none" strike="noStrike" dirty="0">
                          <a:solidFill>
                            <a:srgbClr val="000000"/>
                          </a:solidFill>
                          <a:effectLst/>
                          <a:latin typeface="Calibri" panose="020F0502020204030204" pitchFamily="34" charset="0"/>
                        </a:rPr>
                        <a:t>78,0</a:t>
                      </a: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66,9</a:t>
                      </a:r>
                    </a:p>
                  </a:txBody>
                  <a:tcPr marL="7620" marR="7620" marT="7620" marB="0" anchor="b"/>
                </a:tc>
                <a:extLst>
                  <a:ext uri="{0D108BD9-81ED-4DB2-BD59-A6C34878D82A}">
                    <a16:rowId xmlns:a16="http://schemas.microsoft.com/office/drawing/2014/main" val="4231750573"/>
                  </a:ext>
                </a:extLst>
              </a:tr>
              <a:tr h="0">
                <a:tc>
                  <a:txBody>
                    <a:bodyPr/>
                    <a:lstStyle/>
                    <a:p>
                      <a:pPr indent="-226695" algn="l"/>
                      <a:r>
                        <a:rPr lang="en-GB" sz="1000">
                          <a:effectLst/>
                        </a:rPr>
                        <a:t>June</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fontAlgn="b">
                        <a:buNone/>
                      </a:pPr>
                      <a:r>
                        <a:rPr lang="ro-RO" sz="1100" b="0" i="0" u="none" strike="noStrike" dirty="0">
                          <a:solidFill>
                            <a:srgbClr val="000000"/>
                          </a:solidFill>
                          <a:effectLst/>
                          <a:latin typeface="Calibri" panose="020F0502020204030204" pitchFamily="34" charset="0"/>
                        </a:rPr>
                        <a:t>21,3</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ro-RO" sz="1100" b="0" i="0" u="none" strike="noStrike" dirty="0">
                          <a:solidFill>
                            <a:srgbClr val="000000"/>
                          </a:solidFill>
                          <a:effectLst/>
                          <a:latin typeface="Calibri" panose="020F0502020204030204" pitchFamily="34" charset="0"/>
                        </a:rPr>
                        <a:t>21,2</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ro-RO" sz="1100" b="0" i="0" u="none" strike="noStrike" dirty="0">
                          <a:solidFill>
                            <a:srgbClr val="000000"/>
                          </a:solidFill>
                          <a:effectLst/>
                          <a:latin typeface="Calibri" panose="020F0502020204030204" pitchFamily="34" charset="0"/>
                        </a:rPr>
                        <a:t>22,8</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20,4</a:t>
                      </a: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71,0</a:t>
                      </a: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75,0</a:t>
                      </a:r>
                    </a:p>
                  </a:txBody>
                  <a:tcPr marL="7620" marR="7620" marT="7620" marB="0" anchor="b"/>
                </a:tc>
                <a:tc>
                  <a:txBody>
                    <a:bodyPr/>
                    <a:lstStyle/>
                    <a:p>
                      <a:pPr algn="ctr" fontAlgn="b">
                        <a:buNone/>
                      </a:pPr>
                      <a:r>
                        <a:rPr lang="en-US" sz="1100" b="0" i="0" u="none" strike="noStrike" dirty="0">
                          <a:solidFill>
                            <a:srgbClr val="000000"/>
                          </a:solidFill>
                          <a:effectLst/>
                          <a:latin typeface="Calibri" panose="020F0502020204030204" pitchFamily="34" charset="0"/>
                        </a:rPr>
                        <a:t>9,0</a:t>
                      </a: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67,9</a:t>
                      </a:r>
                    </a:p>
                  </a:txBody>
                  <a:tcPr marL="7620" marR="7620" marT="7620" marB="0" anchor="b"/>
                </a:tc>
                <a:extLst>
                  <a:ext uri="{0D108BD9-81ED-4DB2-BD59-A6C34878D82A}">
                    <a16:rowId xmlns:a16="http://schemas.microsoft.com/office/drawing/2014/main" val="959181610"/>
                  </a:ext>
                </a:extLst>
              </a:tr>
              <a:tr h="106367">
                <a:tc>
                  <a:txBody>
                    <a:bodyPr/>
                    <a:lstStyle/>
                    <a:p>
                      <a:pPr indent="-226695" algn="l"/>
                      <a:r>
                        <a:rPr lang="en-GB" sz="1000">
                          <a:effectLst/>
                        </a:rPr>
                        <a:t>July</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fontAlgn="b">
                        <a:buNone/>
                      </a:pPr>
                      <a:r>
                        <a:rPr lang="ro-RO" sz="1100" b="0" i="0" u="none" strike="noStrike" dirty="0">
                          <a:solidFill>
                            <a:srgbClr val="000000"/>
                          </a:solidFill>
                          <a:effectLst/>
                          <a:latin typeface="Calibri" panose="020F0502020204030204" pitchFamily="34" charset="0"/>
                        </a:rPr>
                        <a:t>23,2</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ro-RO" sz="1100" b="0" i="0" u="none" strike="noStrike" dirty="0">
                          <a:solidFill>
                            <a:srgbClr val="000000"/>
                          </a:solidFill>
                          <a:effectLst/>
                          <a:latin typeface="Calibri" panose="020F0502020204030204" pitchFamily="34" charset="0"/>
                        </a:rPr>
                        <a:t>25,5</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ro-RO" sz="1100" b="0" i="0" u="none" strike="noStrike" dirty="0">
                          <a:solidFill>
                            <a:srgbClr val="000000"/>
                          </a:solidFill>
                          <a:effectLst/>
                          <a:latin typeface="Calibri" panose="020F0502020204030204" pitchFamily="34" charset="0"/>
                        </a:rPr>
                        <a:t>24,7</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22,6</a:t>
                      </a: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90,0</a:t>
                      </a: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20,0</a:t>
                      </a:r>
                    </a:p>
                  </a:txBody>
                  <a:tcPr marL="7620" marR="7620" marT="7620" marB="0" anchor="b"/>
                </a:tc>
                <a:tc>
                  <a:txBody>
                    <a:bodyPr/>
                    <a:lstStyle/>
                    <a:p>
                      <a:pPr algn="ctr" fontAlgn="b">
                        <a:buNone/>
                      </a:pPr>
                      <a:r>
                        <a:rPr lang="en-US" sz="1100" b="0" i="0" u="none" strike="noStrike" dirty="0">
                          <a:solidFill>
                            <a:srgbClr val="000000"/>
                          </a:solidFill>
                          <a:effectLst/>
                          <a:latin typeface="Calibri" panose="020F0502020204030204" pitchFamily="34" charset="0"/>
                        </a:rPr>
                        <a:t>54,0</a:t>
                      </a:r>
                    </a:p>
                  </a:txBody>
                  <a:tcPr marL="7620" marR="7620" marT="7620" marB="0" anchor="b"/>
                </a:tc>
                <a:tc>
                  <a:txBody>
                    <a:bodyPr/>
                    <a:lstStyle/>
                    <a:p>
                      <a:pPr algn="ctr" fontAlgn="b">
                        <a:buNone/>
                      </a:pPr>
                      <a:r>
                        <a:rPr lang="en-US" sz="1100" b="0" i="0" u="none" strike="noStrike" dirty="0">
                          <a:solidFill>
                            <a:srgbClr val="000000"/>
                          </a:solidFill>
                          <a:effectLst/>
                          <a:latin typeface="Calibri" panose="020F0502020204030204" pitchFamily="34" charset="0"/>
                        </a:rPr>
                        <a:t>61,5</a:t>
                      </a:r>
                    </a:p>
                  </a:txBody>
                  <a:tcPr marL="7620" marR="7620" marT="7620" marB="0" anchor="b"/>
                </a:tc>
                <a:extLst>
                  <a:ext uri="{0D108BD9-81ED-4DB2-BD59-A6C34878D82A}">
                    <a16:rowId xmlns:a16="http://schemas.microsoft.com/office/drawing/2014/main" val="3664808788"/>
                  </a:ext>
                </a:extLst>
              </a:tr>
              <a:tr h="0">
                <a:tc>
                  <a:txBody>
                    <a:bodyPr/>
                    <a:lstStyle/>
                    <a:p>
                      <a:pPr indent="-226695" algn="l"/>
                      <a:r>
                        <a:rPr lang="en-GB" sz="1000">
                          <a:effectLst/>
                        </a:rPr>
                        <a:t>August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fontAlgn="b">
                        <a:buNone/>
                      </a:pPr>
                      <a:r>
                        <a:rPr lang="ro-RO" sz="1100" b="0" i="0" u="none" strike="noStrike" dirty="0">
                          <a:solidFill>
                            <a:srgbClr val="000000"/>
                          </a:solidFill>
                          <a:effectLst/>
                          <a:latin typeface="Calibri" panose="020F0502020204030204" pitchFamily="34" charset="0"/>
                        </a:rPr>
                        <a:t>24,5</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ro-RO" sz="1100" b="0" i="0" u="none" strike="noStrike" dirty="0">
                          <a:solidFill>
                            <a:srgbClr val="000000"/>
                          </a:solidFill>
                          <a:effectLst/>
                          <a:latin typeface="Calibri" panose="020F0502020204030204" pitchFamily="34" charset="0"/>
                        </a:rPr>
                        <a:t>24,7</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ro-RO" sz="1100" b="0" i="0" u="none" strike="noStrike" dirty="0">
                          <a:solidFill>
                            <a:srgbClr val="000000"/>
                          </a:solidFill>
                          <a:effectLst/>
                          <a:latin typeface="Calibri" panose="020F0502020204030204" pitchFamily="34" charset="0"/>
                        </a:rPr>
                        <a:t>25,1</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22,1</a:t>
                      </a: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26,0</a:t>
                      </a: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13,0</a:t>
                      </a:r>
                    </a:p>
                  </a:txBody>
                  <a:tcPr marL="7620" marR="7620" marT="7620" marB="0" anchor="b"/>
                </a:tc>
                <a:tc>
                  <a:txBody>
                    <a:bodyPr/>
                    <a:lstStyle/>
                    <a:p>
                      <a:pPr algn="ctr" fontAlgn="b">
                        <a:buNone/>
                      </a:pPr>
                      <a:r>
                        <a:rPr lang="en-US" sz="1100" b="0" i="0" u="none" strike="noStrike" dirty="0">
                          <a:solidFill>
                            <a:srgbClr val="000000"/>
                          </a:solidFill>
                          <a:effectLst/>
                          <a:latin typeface="Calibri" panose="020F0502020204030204" pitchFamily="34" charset="0"/>
                        </a:rPr>
                        <a:t>51,0</a:t>
                      </a:r>
                    </a:p>
                  </a:txBody>
                  <a:tcPr marL="7620" marR="7620" marT="7620" marB="0" anchor="b"/>
                </a:tc>
                <a:tc>
                  <a:txBody>
                    <a:bodyPr/>
                    <a:lstStyle/>
                    <a:p>
                      <a:pPr algn="ctr" fontAlgn="b">
                        <a:buNone/>
                      </a:pPr>
                      <a:r>
                        <a:rPr lang="en-US" sz="1100" b="0" i="0" u="none" strike="noStrike" dirty="0">
                          <a:solidFill>
                            <a:srgbClr val="000000"/>
                          </a:solidFill>
                          <a:effectLst/>
                          <a:latin typeface="Calibri" panose="020F0502020204030204" pitchFamily="34" charset="0"/>
                        </a:rPr>
                        <a:t>48,9</a:t>
                      </a:r>
                    </a:p>
                  </a:txBody>
                  <a:tcPr marL="7620" marR="7620" marT="7620" marB="0" anchor="b"/>
                </a:tc>
                <a:extLst>
                  <a:ext uri="{0D108BD9-81ED-4DB2-BD59-A6C34878D82A}">
                    <a16:rowId xmlns:a16="http://schemas.microsoft.com/office/drawing/2014/main" val="1816766658"/>
                  </a:ext>
                </a:extLst>
              </a:tr>
              <a:tr h="0">
                <a:tc>
                  <a:txBody>
                    <a:bodyPr/>
                    <a:lstStyle/>
                    <a:p>
                      <a:pPr indent="-226695" algn="l"/>
                      <a:r>
                        <a:rPr lang="en-GB" sz="1000">
                          <a:effectLst/>
                        </a:rPr>
                        <a:t>September</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fontAlgn="b">
                        <a:buNone/>
                      </a:pPr>
                      <a:r>
                        <a:rPr lang="ro-RO" sz="1100" b="0" i="0" u="none" strike="noStrike" dirty="0">
                          <a:solidFill>
                            <a:srgbClr val="000000"/>
                          </a:solidFill>
                          <a:effectLst/>
                          <a:latin typeface="Calibri" panose="020F0502020204030204" pitchFamily="34" charset="0"/>
                        </a:rPr>
                        <a:t>21,4</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ro-RO" sz="1100" b="0" i="0" u="none" strike="noStrike" dirty="0">
                          <a:solidFill>
                            <a:srgbClr val="000000"/>
                          </a:solidFill>
                          <a:effectLst/>
                          <a:latin typeface="Calibri" panose="020F0502020204030204" pitchFamily="34" charset="0"/>
                        </a:rPr>
                        <a:t>12,6</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ro-RO" sz="1100" b="0" i="0" u="none" strike="noStrike" dirty="0">
                          <a:solidFill>
                            <a:srgbClr val="000000"/>
                          </a:solidFill>
                          <a:effectLst/>
                          <a:latin typeface="Calibri" panose="020F0502020204030204" pitchFamily="34" charset="0"/>
                        </a:rPr>
                        <a:t>17,4</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17,5</a:t>
                      </a: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37,0</a:t>
                      </a:r>
                    </a:p>
                  </a:txBody>
                  <a:tcPr marL="7620" marR="7620" marT="7620" marB="0" anchor="b"/>
                </a:tc>
                <a:tc>
                  <a:txBody>
                    <a:bodyPr/>
                    <a:lstStyle/>
                    <a:p>
                      <a:pPr algn="ctr" fontAlgn="b">
                        <a:buNone/>
                      </a:pPr>
                      <a:r>
                        <a:rPr lang="en-US" sz="1100" b="0" i="0" u="none" strike="noStrike">
                          <a:solidFill>
                            <a:srgbClr val="000000"/>
                          </a:solidFill>
                          <a:effectLst/>
                          <a:latin typeface="Calibri" panose="020F0502020204030204" pitchFamily="34" charset="0"/>
                        </a:rPr>
                        <a:t>5,5</a:t>
                      </a:r>
                    </a:p>
                  </a:txBody>
                  <a:tcPr marL="7620" marR="7620" marT="7620" marB="0" anchor="b"/>
                </a:tc>
                <a:tc>
                  <a:txBody>
                    <a:bodyPr/>
                    <a:lstStyle/>
                    <a:p>
                      <a:pPr algn="ctr" fontAlgn="b">
                        <a:buNone/>
                      </a:pPr>
                      <a:r>
                        <a:rPr lang="en-US" sz="1100" b="0" i="0" u="none" strike="noStrike" dirty="0">
                          <a:solidFill>
                            <a:srgbClr val="000000"/>
                          </a:solidFill>
                          <a:effectLst/>
                          <a:latin typeface="Calibri" panose="020F0502020204030204" pitchFamily="34" charset="0"/>
                        </a:rPr>
                        <a:t>102,0</a:t>
                      </a:r>
                    </a:p>
                  </a:txBody>
                  <a:tcPr marL="7620" marR="7620" marT="7620" marB="0" anchor="b"/>
                </a:tc>
                <a:tc>
                  <a:txBody>
                    <a:bodyPr/>
                    <a:lstStyle/>
                    <a:p>
                      <a:pPr algn="ctr" fontAlgn="b">
                        <a:buNone/>
                      </a:pPr>
                      <a:r>
                        <a:rPr lang="en-US" sz="1100" b="0" i="0" u="none" strike="noStrike" dirty="0">
                          <a:solidFill>
                            <a:srgbClr val="000000"/>
                          </a:solidFill>
                          <a:effectLst/>
                          <a:latin typeface="Calibri" panose="020F0502020204030204" pitchFamily="34" charset="0"/>
                        </a:rPr>
                        <a:t>42,4</a:t>
                      </a:r>
                    </a:p>
                  </a:txBody>
                  <a:tcPr marL="7620" marR="7620" marT="7620" marB="0" anchor="b"/>
                </a:tc>
                <a:extLst>
                  <a:ext uri="{0D108BD9-81ED-4DB2-BD59-A6C34878D82A}">
                    <a16:rowId xmlns:a16="http://schemas.microsoft.com/office/drawing/2014/main" val="4202592364"/>
                  </a:ext>
                </a:extLst>
              </a:tr>
              <a:tr h="0">
                <a:tc>
                  <a:txBody>
                    <a:bodyPr/>
                    <a:lstStyle/>
                    <a:p>
                      <a:pPr indent="-226695" algn="l"/>
                      <a:r>
                        <a:rPr lang="en-GB" sz="1000">
                          <a:effectLst/>
                        </a:rPr>
                        <a:t>Average/sum</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fontAlgn="b">
                        <a:buNone/>
                      </a:pPr>
                      <a:r>
                        <a:rPr lang="ro-RO" sz="1100" b="0" i="0" u="none" strike="noStrike" dirty="0">
                          <a:solidFill>
                            <a:srgbClr val="000000"/>
                          </a:solidFill>
                          <a:effectLst/>
                          <a:latin typeface="Calibri" panose="020F0502020204030204" pitchFamily="34" charset="0"/>
                        </a:rPr>
                        <a:t>13,5</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ro-RO" sz="1100" b="0" i="0" u="none" strike="noStrike" dirty="0">
                          <a:solidFill>
                            <a:srgbClr val="000000"/>
                          </a:solidFill>
                          <a:effectLst/>
                          <a:latin typeface="Calibri" panose="020F0502020204030204" pitchFamily="34" charset="0"/>
                        </a:rPr>
                        <a:t>12,3</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ro-RO" sz="1100" b="0" i="0" u="none" strike="noStrike" dirty="0">
                          <a:solidFill>
                            <a:srgbClr val="000000"/>
                          </a:solidFill>
                          <a:effectLst/>
                          <a:latin typeface="Calibri" panose="020F0502020204030204" pitchFamily="34" charset="0"/>
                        </a:rPr>
                        <a:t>12,7</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en-US" sz="1100" b="0" i="0" u="none" strike="noStrike" dirty="0">
                          <a:solidFill>
                            <a:srgbClr val="000000"/>
                          </a:solidFill>
                          <a:effectLst/>
                          <a:latin typeface="Calibri" panose="020F0502020204030204" pitchFamily="34" charset="0"/>
                        </a:rPr>
                        <a:t>11,2</a:t>
                      </a:r>
                    </a:p>
                  </a:txBody>
                  <a:tcPr marL="7620" marR="7620" marT="7620" marB="0" anchor="b"/>
                </a:tc>
                <a:tc>
                  <a:txBody>
                    <a:bodyPr/>
                    <a:lstStyle/>
                    <a:p>
                      <a:pPr algn="ctr" fontAlgn="b">
                        <a:buNone/>
                      </a:pPr>
                      <a:r>
                        <a:rPr lang="en-US" sz="1100" b="0" i="0" u="none" strike="noStrike" dirty="0">
                          <a:solidFill>
                            <a:srgbClr val="000000"/>
                          </a:solidFill>
                          <a:effectLst/>
                          <a:latin typeface="Calibri" panose="020F0502020204030204" pitchFamily="34" charset="0"/>
                        </a:rPr>
                        <a:t>492,3</a:t>
                      </a:r>
                    </a:p>
                  </a:txBody>
                  <a:tcPr marL="7620" marR="7620" marT="7620" marB="0" anchor="b"/>
                </a:tc>
                <a:tc>
                  <a:txBody>
                    <a:bodyPr/>
                    <a:lstStyle/>
                    <a:p>
                      <a:pPr algn="ctr" fontAlgn="b">
                        <a:buNone/>
                      </a:pPr>
                      <a:r>
                        <a:rPr lang="en-US" sz="1100" b="0" i="0" u="none" strike="noStrike" dirty="0">
                          <a:solidFill>
                            <a:srgbClr val="000000"/>
                          </a:solidFill>
                          <a:effectLst/>
                          <a:latin typeface="Calibri" panose="020F0502020204030204" pitchFamily="34" charset="0"/>
                        </a:rPr>
                        <a:t>551,4</a:t>
                      </a:r>
                    </a:p>
                  </a:txBody>
                  <a:tcPr marL="7620" marR="7620" marT="7620" marB="0" anchor="b"/>
                </a:tc>
                <a:tc>
                  <a:txBody>
                    <a:bodyPr/>
                    <a:lstStyle/>
                    <a:p>
                      <a:pPr algn="ctr" fontAlgn="b">
                        <a:buNone/>
                      </a:pPr>
                      <a:r>
                        <a:rPr lang="en-US" sz="1100" b="0" i="0" u="none" strike="noStrike" dirty="0">
                          <a:solidFill>
                            <a:srgbClr val="000000"/>
                          </a:solidFill>
                          <a:effectLst/>
                          <a:latin typeface="Calibri" panose="020F0502020204030204" pitchFamily="34" charset="0"/>
                        </a:rPr>
                        <a:t>508,3</a:t>
                      </a:r>
                    </a:p>
                  </a:txBody>
                  <a:tcPr marL="7620" marR="7620" marT="7620" marB="0" anchor="b"/>
                </a:tc>
                <a:tc>
                  <a:txBody>
                    <a:bodyPr/>
                    <a:lstStyle/>
                    <a:p>
                      <a:pPr algn="ctr" fontAlgn="b">
                        <a:buNone/>
                      </a:pPr>
                      <a:r>
                        <a:rPr lang="en-US" sz="1100" b="0" i="0" u="none" strike="noStrike" dirty="0">
                          <a:solidFill>
                            <a:srgbClr val="000000"/>
                          </a:solidFill>
                          <a:effectLst/>
                          <a:latin typeface="Calibri" panose="020F0502020204030204" pitchFamily="34" charset="0"/>
                        </a:rPr>
                        <a:t>565,1</a:t>
                      </a:r>
                    </a:p>
                  </a:txBody>
                  <a:tcPr marL="7620" marR="7620" marT="7620" marB="0" anchor="b"/>
                </a:tc>
                <a:extLst>
                  <a:ext uri="{0D108BD9-81ED-4DB2-BD59-A6C34878D82A}">
                    <a16:rowId xmlns:a16="http://schemas.microsoft.com/office/drawing/2014/main" val="3524079081"/>
                  </a:ext>
                </a:extLst>
              </a:tr>
            </a:tbl>
          </a:graphicData>
        </a:graphic>
      </p:graphicFrame>
      <p:graphicFrame>
        <p:nvGraphicFramePr>
          <p:cNvPr id="4" name="Table 3">
            <a:extLst>
              <a:ext uri="{FF2B5EF4-FFF2-40B4-BE49-F238E27FC236}">
                <a16:creationId xmlns:a16="http://schemas.microsoft.com/office/drawing/2014/main" id="{6DBDC605-5FF1-A305-5B9B-00C8FB7C6014}"/>
              </a:ext>
            </a:extLst>
          </p:cNvPr>
          <p:cNvGraphicFramePr>
            <a:graphicFrameLocks noGrp="1"/>
          </p:cNvGraphicFramePr>
          <p:nvPr>
            <p:extLst/>
          </p:nvPr>
        </p:nvGraphicFramePr>
        <p:xfrm>
          <a:off x="1941226" y="22611888"/>
          <a:ext cx="7578676" cy="3200400"/>
        </p:xfrm>
        <a:graphic>
          <a:graphicData uri="http://schemas.openxmlformats.org/drawingml/2006/table">
            <a:tbl>
              <a:tblPr firstRow="1" firstCol="1" bandRow="1">
                <a:tableStyleId>{93296810-A885-4BE3-A3E7-6D5BEEA58F35}</a:tableStyleId>
              </a:tblPr>
              <a:tblGrid>
                <a:gridCol w="847316">
                  <a:extLst>
                    <a:ext uri="{9D8B030D-6E8A-4147-A177-3AD203B41FA5}">
                      <a16:colId xmlns:a16="http://schemas.microsoft.com/office/drawing/2014/main" val="1885560433"/>
                    </a:ext>
                  </a:extLst>
                </a:gridCol>
                <a:gridCol w="446405">
                  <a:extLst>
                    <a:ext uri="{9D8B030D-6E8A-4147-A177-3AD203B41FA5}">
                      <a16:colId xmlns:a16="http://schemas.microsoft.com/office/drawing/2014/main" val="1074505333"/>
                    </a:ext>
                  </a:extLst>
                </a:gridCol>
                <a:gridCol w="391160">
                  <a:extLst>
                    <a:ext uri="{9D8B030D-6E8A-4147-A177-3AD203B41FA5}">
                      <a16:colId xmlns:a16="http://schemas.microsoft.com/office/drawing/2014/main" val="166068493"/>
                    </a:ext>
                  </a:extLst>
                </a:gridCol>
                <a:gridCol w="500380">
                  <a:extLst>
                    <a:ext uri="{9D8B030D-6E8A-4147-A177-3AD203B41FA5}">
                      <a16:colId xmlns:a16="http://schemas.microsoft.com/office/drawing/2014/main" val="172149987"/>
                    </a:ext>
                  </a:extLst>
                </a:gridCol>
                <a:gridCol w="783590">
                  <a:extLst>
                    <a:ext uri="{9D8B030D-6E8A-4147-A177-3AD203B41FA5}">
                      <a16:colId xmlns:a16="http://schemas.microsoft.com/office/drawing/2014/main" val="1471924995"/>
                    </a:ext>
                  </a:extLst>
                </a:gridCol>
                <a:gridCol w="571222">
                  <a:extLst>
                    <a:ext uri="{9D8B030D-6E8A-4147-A177-3AD203B41FA5}">
                      <a16:colId xmlns:a16="http://schemas.microsoft.com/office/drawing/2014/main" val="3706443419"/>
                    </a:ext>
                  </a:extLst>
                </a:gridCol>
                <a:gridCol w="496214">
                  <a:extLst>
                    <a:ext uri="{9D8B030D-6E8A-4147-A177-3AD203B41FA5}">
                      <a16:colId xmlns:a16="http://schemas.microsoft.com/office/drawing/2014/main" val="3987237926"/>
                    </a:ext>
                  </a:extLst>
                </a:gridCol>
                <a:gridCol w="1103986">
                  <a:extLst>
                    <a:ext uri="{9D8B030D-6E8A-4147-A177-3AD203B41FA5}">
                      <a16:colId xmlns:a16="http://schemas.microsoft.com/office/drawing/2014/main" val="343839833"/>
                    </a:ext>
                  </a:extLst>
                </a:gridCol>
                <a:gridCol w="2438403">
                  <a:extLst>
                    <a:ext uri="{9D8B030D-6E8A-4147-A177-3AD203B41FA5}">
                      <a16:colId xmlns:a16="http://schemas.microsoft.com/office/drawing/2014/main" val="2006591801"/>
                    </a:ext>
                  </a:extLst>
                </a:gridCol>
              </a:tblGrid>
              <a:tr h="0">
                <a:tc rowSpan="2">
                  <a:txBody>
                    <a:bodyPr/>
                    <a:lstStyle/>
                    <a:p>
                      <a:pPr indent="0" algn="ctr"/>
                      <a:r>
                        <a:rPr lang="ro-RO" sz="1000" dirty="0" err="1">
                          <a:effectLst/>
                        </a:rPr>
                        <a:t>Treatments</a:t>
                      </a:r>
                      <a:endParaRPr lang="en-GB" sz="1400" dirty="0">
                        <a:effectLst/>
                      </a:endParaRPr>
                    </a:p>
                    <a:p>
                      <a:pPr indent="0" algn="ctr"/>
                      <a:r>
                        <a:rPr lang="ro-RO" sz="1000" dirty="0">
                          <a:effectLst/>
                        </a:rPr>
                        <a:t>(</a:t>
                      </a:r>
                      <a:r>
                        <a:rPr lang="ro-RO" sz="1000" dirty="0" err="1">
                          <a:effectLst/>
                        </a:rPr>
                        <a:t>Doses</a:t>
                      </a:r>
                      <a:r>
                        <a:rPr lang="ro-RO" sz="1000" dirty="0">
                          <a:effectLst/>
                        </a:rPr>
                        <a:t>)</a:t>
                      </a:r>
                      <a:endParaRPr lang="en-GB"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rowSpan="2">
                  <a:txBody>
                    <a:bodyPr/>
                    <a:lstStyle/>
                    <a:p>
                      <a:pPr indent="0" algn="ctr"/>
                      <a:r>
                        <a:rPr lang="ro-RO" sz="1000" dirty="0">
                          <a:effectLst/>
                        </a:rPr>
                        <a:t>2020</a:t>
                      </a:r>
                      <a:endParaRPr lang="en-GB"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rowSpan="2">
                  <a:txBody>
                    <a:bodyPr/>
                    <a:lstStyle/>
                    <a:p>
                      <a:pPr indent="0" algn="ctr"/>
                      <a:r>
                        <a:rPr lang="ro-RO" sz="1000" dirty="0">
                          <a:effectLst/>
                        </a:rPr>
                        <a:t>2021</a:t>
                      </a:r>
                      <a:endParaRPr lang="en-GB"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rowSpan="2">
                  <a:txBody>
                    <a:bodyPr/>
                    <a:lstStyle/>
                    <a:p>
                      <a:pPr indent="0" algn="ctr"/>
                      <a:r>
                        <a:rPr lang="ro-RO" sz="1000" dirty="0">
                          <a:effectLst/>
                        </a:rPr>
                        <a:t>2022</a:t>
                      </a:r>
                      <a:endParaRPr lang="en-GB"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rowSpan="2">
                  <a:txBody>
                    <a:bodyPr/>
                    <a:lstStyle/>
                    <a:p>
                      <a:pPr indent="0" algn="ctr"/>
                      <a:r>
                        <a:rPr lang="ro-RO" sz="1000" dirty="0" err="1">
                          <a:effectLst/>
                        </a:rPr>
                        <a:t>Mean</a:t>
                      </a:r>
                      <a:endParaRPr lang="en-GB" sz="1400" dirty="0">
                        <a:effectLst/>
                      </a:endParaRPr>
                    </a:p>
                    <a:p>
                      <a:pPr indent="0" algn="ctr"/>
                      <a:r>
                        <a:rPr lang="ro-RO" sz="1000" dirty="0">
                          <a:effectLst/>
                        </a:rPr>
                        <a:t>(2020-2022)</a:t>
                      </a:r>
                      <a:endParaRPr lang="en-GB"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gridSpan="3">
                  <a:txBody>
                    <a:bodyPr/>
                    <a:lstStyle/>
                    <a:p>
                      <a:pPr indent="0" algn="ctr"/>
                      <a:r>
                        <a:rPr lang="ro-RO" sz="1000">
                          <a:effectLst/>
                        </a:rPr>
                        <a:t>Increase over control</a:t>
                      </a:r>
                      <a:endParaRPr lang="en-GB" sz="1400">
                        <a:effectLst/>
                      </a:endParaRPr>
                    </a:p>
                    <a:p>
                      <a:pPr marL="226695" indent="0" algn="ctr"/>
                      <a:r>
                        <a:rPr lang="ro-RO" sz="1000">
                          <a:effectLst/>
                        </a:rPr>
                        <a:t> </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GB"/>
                    </a:p>
                  </a:txBody>
                  <a:tcPr/>
                </a:tc>
                <a:tc hMerge="1">
                  <a:txBody>
                    <a:bodyPr/>
                    <a:lstStyle/>
                    <a:p>
                      <a:endParaRPr lang="en-GB"/>
                    </a:p>
                  </a:txBody>
                  <a:tcPr/>
                </a:tc>
                <a:tc rowSpan="2">
                  <a:txBody>
                    <a:bodyPr/>
                    <a:lstStyle/>
                    <a:p>
                      <a:pPr indent="0" algn="ctr"/>
                      <a:r>
                        <a:rPr lang="ro-RO" sz="1000" dirty="0">
                          <a:effectLst/>
                        </a:rPr>
                        <a:t>Agronomic </a:t>
                      </a:r>
                      <a:r>
                        <a:rPr lang="ro-RO" sz="1000" dirty="0" err="1">
                          <a:effectLst/>
                        </a:rPr>
                        <a:t>efficiency</a:t>
                      </a:r>
                      <a:r>
                        <a:rPr lang="ro-RO" sz="1000" dirty="0">
                          <a:effectLst/>
                        </a:rPr>
                        <a:t> of P or N</a:t>
                      </a:r>
                      <a:endParaRPr lang="en-GB" sz="1400" dirty="0">
                        <a:effectLst/>
                      </a:endParaRPr>
                    </a:p>
                    <a:p>
                      <a:pPr indent="0" algn="ctr"/>
                      <a:r>
                        <a:rPr lang="ro-RO" sz="1000" dirty="0">
                          <a:effectLst/>
                        </a:rPr>
                        <a:t>(2020-2022)</a:t>
                      </a:r>
                      <a:endParaRPr lang="en-GB"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61122595"/>
                  </a:ext>
                </a:extLst>
              </a:tr>
              <a:tr h="0">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a:txBody>
                    <a:bodyPr/>
                    <a:lstStyle/>
                    <a:p>
                      <a:pPr indent="0" algn="ctr"/>
                      <a:r>
                        <a:rPr lang="ro-RO" sz="1000">
                          <a:effectLst/>
                        </a:rPr>
                        <a:t>q/ha</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dirty="0">
                          <a:effectLst/>
                        </a:rPr>
                        <a:t>%</a:t>
                      </a:r>
                      <a:endParaRPr lang="en-GB"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dirty="0" err="1">
                          <a:effectLst/>
                        </a:rPr>
                        <a:t>Significance</a:t>
                      </a:r>
                      <a:endParaRPr lang="en-GB"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en-GB"/>
                    </a:p>
                  </a:txBody>
                  <a:tcPr/>
                </a:tc>
                <a:extLst>
                  <a:ext uri="{0D108BD9-81ED-4DB2-BD59-A6C34878D82A}">
                    <a16:rowId xmlns:a16="http://schemas.microsoft.com/office/drawing/2014/main" val="3507492369"/>
                  </a:ext>
                </a:extLst>
              </a:tr>
              <a:tr h="0">
                <a:tc gridSpan="8">
                  <a:txBody>
                    <a:bodyPr/>
                    <a:lstStyle/>
                    <a:p>
                      <a:pPr marL="226695" indent="0" algn="ctr"/>
                      <a:r>
                        <a:rPr lang="ro-RO" sz="1000">
                          <a:effectLst/>
                        </a:rPr>
                        <a:t>P2O5 – Phosphorus (kg/ha)</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marL="226695" indent="0" algn="just"/>
                      <a:r>
                        <a:rPr lang="ro-RO" sz="1000">
                          <a:effectLst/>
                        </a:rPr>
                        <a:t> </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33481365"/>
                  </a:ext>
                </a:extLst>
              </a:tr>
              <a:tr h="0">
                <a:tc>
                  <a:txBody>
                    <a:bodyPr/>
                    <a:lstStyle/>
                    <a:p>
                      <a:pPr indent="0" algn="just"/>
                      <a:r>
                        <a:rPr lang="ro-RO" sz="1000">
                          <a:effectLst/>
                        </a:rPr>
                        <a:t>0 (CT)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15.3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18.0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12.6</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15.3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100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59048015"/>
                  </a:ext>
                </a:extLst>
              </a:tr>
              <a:tr h="0">
                <a:tc>
                  <a:txBody>
                    <a:bodyPr/>
                    <a:lstStyle/>
                    <a:p>
                      <a:pPr indent="0" algn="just"/>
                      <a:r>
                        <a:rPr lang="ro-RO" sz="1000">
                          <a:effectLst/>
                        </a:rPr>
                        <a:t>40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18.2</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37.4</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30.3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28.6</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13.3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187</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37.5</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1025038"/>
                  </a:ext>
                </a:extLst>
              </a:tr>
              <a:tr h="0">
                <a:tc>
                  <a:txBody>
                    <a:bodyPr/>
                    <a:lstStyle/>
                    <a:p>
                      <a:pPr indent="0" algn="just"/>
                      <a:r>
                        <a:rPr lang="ro-RO" sz="1000">
                          <a:effectLst/>
                        </a:rPr>
                        <a:t>80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27.3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50.0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37.7</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38.3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23.0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250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28.6</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97772283"/>
                  </a:ext>
                </a:extLst>
              </a:tr>
              <a:tr h="0">
                <a:tc>
                  <a:txBody>
                    <a:bodyPr/>
                    <a:lstStyle/>
                    <a:p>
                      <a:pPr indent="0" algn="just"/>
                      <a:r>
                        <a:rPr lang="ro-RO" sz="1000">
                          <a:effectLst/>
                        </a:rPr>
                        <a:t>120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29.5</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56.3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41.8</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42.5</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27.2</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278</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22.7</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66875169"/>
                  </a:ext>
                </a:extLst>
              </a:tr>
              <a:tr h="0">
                <a:tc>
                  <a:txBody>
                    <a:bodyPr/>
                    <a:lstStyle/>
                    <a:p>
                      <a:pPr indent="0" algn="just"/>
                      <a:r>
                        <a:rPr lang="ro-RO" sz="1000">
                          <a:effectLst/>
                        </a:rPr>
                        <a:t>160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33.3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61.9</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46.3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47.2</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31.9</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dirty="0">
                          <a:effectLst/>
                        </a:rPr>
                        <a:t>308</a:t>
                      </a:r>
                      <a:endParaRPr lang="en-GB"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dirty="0">
                          <a:effectLst/>
                        </a:rPr>
                        <a:t>***</a:t>
                      </a:r>
                      <a:endParaRPr lang="en-GB"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19.9</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26651218"/>
                  </a:ext>
                </a:extLst>
              </a:tr>
              <a:tr h="0">
                <a:tc>
                  <a:txBody>
                    <a:bodyPr/>
                    <a:lstStyle/>
                    <a:p>
                      <a:pPr indent="0" algn="just"/>
                      <a:r>
                        <a:rPr lang="ro-RO" sz="1000">
                          <a:effectLst/>
                        </a:rPr>
                        <a:t>LSD 5%</a:t>
                      </a:r>
                      <a:endParaRPr lang="en-GB" sz="1400">
                        <a:effectLst/>
                      </a:endParaRPr>
                    </a:p>
                    <a:p>
                      <a:pPr indent="0" algn="just"/>
                      <a:r>
                        <a:rPr lang="ro-RO" sz="1000">
                          <a:effectLst/>
                        </a:rPr>
                        <a:t>LSD 1%</a:t>
                      </a:r>
                      <a:endParaRPr lang="en-GB" sz="1400">
                        <a:effectLst/>
                      </a:endParaRPr>
                    </a:p>
                    <a:p>
                      <a:pPr indent="0" algn="just"/>
                      <a:r>
                        <a:rPr lang="ro-RO" sz="1000">
                          <a:effectLst/>
                        </a:rPr>
                        <a:t>LSD 0.1%</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3.3</a:t>
                      </a:r>
                      <a:endParaRPr lang="en-GB" sz="1400">
                        <a:effectLst/>
                      </a:endParaRPr>
                    </a:p>
                    <a:p>
                      <a:pPr indent="0" algn="ctr"/>
                      <a:r>
                        <a:rPr lang="ro-RO" sz="1000">
                          <a:effectLst/>
                        </a:rPr>
                        <a:t>4.6</a:t>
                      </a:r>
                      <a:endParaRPr lang="en-GB" sz="1400">
                        <a:effectLst/>
                      </a:endParaRPr>
                    </a:p>
                    <a:p>
                      <a:pPr indent="0" algn="ctr"/>
                      <a:r>
                        <a:rPr lang="ro-RO" sz="1000">
                          <a:effectLst/>
                        </a:rPr>
                        <a:t>6.5</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2.1</a:t>
                      </a:r>
                      <a:endParaRPr lang="en-GB" sz="1400">
                        <a:effectLst/>
                      </a:endParaRPr>
                    </a:p>
                    <a:p>
                      <a:pPr indent="0" algn="ctr"/>
                      <a:r>
                        <a:rPr lang="ro-RO" sz="1000">
                          <a:effectLst/>
                        </a:rPr>
                        <a:t>2.9</a:t>
                      </a:r>
                      <a:endParaRPr lang="en-GB" sz="1400">
                        <a:effectLst/>
                      </a:endParaRPr>
                    </a:p>
                    <a:p>
                      <a:pPr indent="0" algn="ctr"/>
                      <a:r>
                        <a:rPr lang="ro-RO" sz="1000">
                          <a:effectLst/>
                        </a:rPr>
                        <a:t>4.1</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1.6</a:t>
                      </a:r>
                      <a:endParaRPr lang="en-GB" sz="1400">
                        <a:effectLst/>
                      </a:endParaRPr>
                    </a:p>
                    <a:p>
                      <a:pPr indent="0" algn="ctr"/>
                      <a:r>
                        <a:rPr lang="ro-RO" sz="1000">
                          <a:effectLst/>
                        </a:rPr>
                        <a:t>2.2</a:t>
                      </a:r>
                      <a:endParaRPr lang="en-GB" sz="1400">
                        <a:effectLst/>
                      </a:endParaRPr>
                    </a:p>
                    <a:p>
                      <a:pPr indent="0" algn="ctr"/>
                      <a:r>
                        <a:rPr lang="ro-RO" sz="1000">
                          <a:effectLst/>
                        </a:rPr>
                        <a:t>3.1</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2.0</a:t>
                      </a:r>
                      <a:endParaRPr lang="en-GB" sz="1400">
                        <a:effectLst/>
                      </a:endParaRPr>
                    </a:p>
                    <a:p>
                      <a:pPr indent="0" algn="ctr"/>
                      <a:r>
                        <a:rPr lang="ro-RO" sz="1000">
                          <a:effectLst/>
                        </a:rPr>
                        <a:t>2.9</a:t>
                      </a:r>
                      <a:endParaRPr lang="en-GB" sz="1400">
                        <a:effectLst/>
                      </a:endParaRPr>
                    </a:p>
                    <a:p>
                      <a:pPr indent="0" algn="ctr"/>
                      <a:r>
                        <a:rPr lang="ro-RO" sz="1000">
                          <a:effectLst/>
                        </a:rPr>
                        <a:t>4.2</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226695" indent="0" algn="ctr"/>
                      <a:r>
                        <a:rPr lang="ro-RO" sz="1000">
                          <a:effectLst/>
                        </a:rPr>
                        <a:t> </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226695" indent="0" algn="ctr"/>
                      <a:r>
                        <a:rPr lang="ro-RO" sz="1000" dirty="0">
                          <a:effectLst/>
                        </a:rPr>
                        <a:t> </a:t>
                      </a:r>
                      <a:endParaRPr lang="en-GB"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226695" indent="0" algn="ctr"/>
                      <a:r>
                        <a:rPr lang="ro-RO" sz="1000">
                          <a:effectLst/>
                        </a:rPr>
                        <a:t> </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226695" indent="0" algn="ctr"/>
                      <a:r>
                        <a:rPr lang="ro-RO" sz="1000" dirty="0">
                          <a:effectLst/>
                        </a:rPr>
                        <a:t> </a:t>
                      </a:r>
                      <a:endParaRPr lang="en-GB"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27067987"/>
                  </a:ext>
                </a:extLst>
              </a:tr>
              <a:tr h="0">
                <a:tc gridSpan="9">
                  <a:txBody>
                    <a:bodyPr/>
                    <a:lstStyle/>
                    <a:p>
                      <a:pPr marL="226695" indent="0" algn="ctr"/>
                      <a:r>
                        <a:rPr lang="ro-RO" sz="1000">
                          <a:effectLst/>
                        </a:rPr>
                        <a:t>N-nitrogen (kg/ha)</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pPr marL="226695" indent="0" algn="ct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45950299"/>
                  </a:ext>
                </a:extLst>
              </a:tr>
              <a:tr h="0">
                <a:tc>
                  <a:txBody>
                    <a:bodyPr/>
                    <a:lstStyle/>
                    <a:p>
                      <a:pPr indent="0" algn="just"/>
                      <a:r>
                        <a:rPr lang="ro-RO" sz="1000">
                          <a:effectLst/>
                        </a:rPr>
                        <a:t>0 (CT)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15.3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18.0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12.6</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15.3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100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38213377"/>
                  </a:ext>
                </a:extLst>
              </a:tr>
              <a:tr h="0">
                <a:tc>
                  <a:txBody>
                    <a:bodyPr/>
                    <a:lstStyle/>
                    <a:p>
                      <a:pPr indent="0" algn="just"/>
                      <a:r>
                        <a:rPr lang="ro-RO" sz="1000">
                          <a:effectLst/>
                        </a:rPr>
                        <a:t>40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29.3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38.8</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29.3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32.5</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17.2</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212</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43.0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66912546"/>
                  </a:ext>
                </a:extLst>
              </a:tr>
              <a:tr h="0">
                <a:tc>
                  <a:txBody>
                    <a:bodyPr/>
                    <a:lstStyle/>
                    <a:p>
                      <a:pPr indent="0" algn="just"/>
                      <a:r>
                        <a:rPr lang="ro-RO" sz="1000">
                          <a:effectLst/>
                        </a:rPr>
                        <a:t>80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32.3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48.2</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31.7</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37.4</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22.1</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244</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27.7</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98902816"/>
                  </a:ext>
                </a:extLst>
              </a:tr>
              <a:tr h="0">
                <a:tc>
                  <a:txBody>
                    <a:bodyPr/>
                    <a:lstStyle/>
                    <a:p>
                      <a:pPr indent="0" algn="just"/>
                      <a:r>
                        <a:rPr lang="ro-RO" sz="1000">
                          <a:effectLst/>
                        </a:rPr>
                        <a:t>120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37.0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52.2</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37.3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42.2</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26.9</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276</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22.4</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57306941"/>
                  </a:ext>
                </a:extLst>
              </a:tr>
              <a:tr h="0">
                <a:tc>
                  <a:txBody>
                    <a:bodyPr/>
                    <a:lstStyle/>
                    <a:p>
                      <a:pPr indent="0" algn="just"/>
                      <a:r>
                        <a:rPr lang="ro-RO" sz="1000">
                          <a:effectLst/>
                        </a:rPr>
                        <a:t>160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43.3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55.8</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41.5</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46.9</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31.6</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307</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19.7</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72346545"/>
                  </a:ext>
                </a:extLst>
              </a:tr>
              <a:tr h="0">
                <a:tc>
                  <a:txBody>
                    <a:bodyPr/>
                    <a:lstStyle/>
                    <a:p>
                      <a:pPr indent="0" algn="just"/>
                      <a:r>
                        <a:rPr lang="ro-RO" sz="1000">
                          <a:effectLst/>
                        </a:rPr>
                        <a:t>LSD 5%</a:t>
                      </a:r>
                      <a:endParaRPr lang="en-GB" sz="1400">
                        <a:effectLst/>
                      </a:endParaRPr>
                    </a:p>
                    <a:p>
                      <a:pPr indent="0" algn="just"/>
                      <a:r>
                        <a:rPr lang="ro-RO" sz="1000">
                          <a:effectLst/>
                        </a:rPr>
                        <a:t>LSD 1%</a:t>
                      </a:r>
                      <a:endParaRPr lang="en-GB" sz="1400">
                        <a:effectLst/>
                      </a:endParaRPr>
                    </a:p>
                    <a:p>
                      <a:pPr indent="0" algn="just"/>
                      <a:r>
                        <a:rPr lang="ro-RO" sz="1000">
                          <a:effectLst/>
                        </a:rPr>
                        <a:t>LSD 0.1%</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3.0</a:t>
                      </a:r>
                      <a:endParaRPr lang="en-GB" sz="1400">
                        <a:effectLst/>
                      </a:endParaRPr>
                    </a:p>
                    <a:p>
                      <a:pPr indent="0" algn="ctr"/>
                      <a:r>
                        <a:rPr lang="ro-RO" sz="1000">
                          <a:effectLst/>
                        </a:rPr>
                        <a:t>4.0</a:t>
                      </a:r>
                      <a:endParaRPr lang="en-GB" sz="1400">
                        <a:effectLst/>
                      </a:endParaRPr>
                    </a:p>
                    <a:p>
                      <a:pPr indent="0" algn="ctr"/>
                      <a:r>
                        <a:rPr lang="ro-RO" sz="1000">
                          <a:effectLst/>
                        </a:rPr>
                        <a:t>5.2</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1.9</a:t>
                      </a:r>
                      <a:endParaRPr lang="en-GB" sz="1400">
                        <a:effectLst/>
                      </a:endParaRPr>
                    </a:p>
                    <a:p>
                      <a:pPr indent="0" algn="ctr"/>
                      <a:r>
                        <a:rPr lang="ro-RO" sz="1000">
                          <a:effectLst/>
                        </a:rPr>
                        <a:t>2.5</a:t>
                      </a:r>
                      <a:endParaRPr lang="en-GB" sz="1400">
                        <a:effectLst/>
                      </a:endParaRPr>
                    </a:p>
                    <a:p>
                      <a:pPr indent="0" algn="ctr"/>
                      <a:r>
                        <a:rPr lang="ro-RO" sz="1000">
                          <a:effectLst/>
                        </a:rPr>
                        <a:t>3.3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1.4</a:t>
                      </a:r>
                      <a:endParaRPr lang="en-GB" sz="1400">
                        <a:effectLst/>
                      </a:endParaRPr>
                    </a:p>
                    <a:p>
                      <a:pPr indent="0" algn="ctr"/>
                      <a:r>
                        <a:rPr lang="ro-RO" sz="1000">
                          <a:effectLst/>
                        </a:rPr>
                        <a:t>2.1</a:t>
                      </a:r>
                      <a:endParaRPr lang="en-GB" sz="1400">
                        <a:effectLst/>
                      </a:endParaRPr>
                    </a:p>
                    <a:p>
                      <a:pPr indent="0" algn="ctr"/>
                      <a:r>
                        <a:rPr lang="ro-RO" sz="1000">
                          <a:effectLst/>
                        </a:rPr>
                        <a:t>3.2</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0" algn="ctr"/>
                      <a:r>
                        <a:rPr lang="ro-RO" sz="1000">
                          <a:effectLst/>
                        </a:rPr>
                        <a:t>2.0</a:t>
                      </a:r>
                      <a:endParaRPr lang="en-GB" sz="1400">
                        <a:effectLst/>
                      </a:endParaRPr>
                    </a:p>
                    <a:p>
                      <a:pPr indent="0" algn="ctr"/>
                      <a:r>
                        <a:rPr lang="ro-RO" sz="1000">
                          <a:effectLst/>
                        </a:rPr>
                        <a:t>2.7</a:t>
                      </a:r>
                      <a:endParaRPr lang="en-GB" sz="1400">
                        <a:effectLst/>
                      </a:endParaRPr>
                    </a:p>
                    <a:p>
                      <a:pPr indent="0" algn="ctr"/>
                      <a:r>
                        <a:rPr lang="ro-RO" sz="1000">
                          <a:effectLst/>
                        </a:rPr>
                        <a:t>3.8</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226695" indent="0" algn="ctr"/>
                      <a:r>
                        <a:rPr lang="ro-RO" sz="1000">
                          <a:effectLst/>
                        </a:rPr>
                        <a:t> </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226695" indent="0" algn="ctr"/>
                      <a:r>
                        <a:rPr lang="ro-RO" sz="1000" dirty="0">
                          <a:effectLst/>
                        </a:rPr>
                        <a:t> </a:t>
                      </a:r>
                      <a:endParaRPr lang="en-GB"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226695" indent="0" algn="ctr"/>
                      <a:r>
                        <a:rPr lang="ro-RO" sz="1000">
                          <a:effectLst/>
                        </a:rPr>
                        <a:t> </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226695" indent="0" algn="ctr"/>
                      <a:r>
                        <a:rPr lang="ro-RO" sz="1000" dirty="0">
                          <a:effectLst/>
                        </a:rPr>
                        <a:t> </a:t>
                      </a:r>
                      <a:endParaRPr lang="en-GB"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23474763"/>
                  </a:ext>
                </a:extLst>
              </a:tr>
            </a:tbl>
          </a:graphicData>
        </a:graphic>
      </p:graphicFrame>
      <p:graphicFrame>
        <p:nvGraphicFramePr>
          <p:cNvPr id="7" name="Table 6">
            <a:extLst>
              <a:ext uri="{FF2B5EF4-FFF2-40B4-BE49-F238E27FC236}">
                <a16:creationId xmlns:a16="http://schemas.microsoft.com/office/drawing/2014/main" id="{CAC9E439-D6A4-644C-4AC7-949E65ED0D3A}"/>
              </a:ext>
            </a:extLst>
          </p:cNvPr>
          <p:cNvGraphicFramePr>
            <a:graphicFrameLocks noGrp="1"/>
          </p:cNvGraphicFramePr>
          <p:nvPr>
            <p:extLst/>
          </p:nvPr>
        </p:nvGraphicFramePr>
        <p:xfrm>
          <a:off x="10325854" y="25524242"/>
          <a:ext cx="8275320" cy="4724400"/>
        </p:xfrm>
        <a:graphic>
          <a:graphicData uri="http://schemas.openxmlformats.org/drawingml/2006/table">
            <a:tbl>
              <a:tblPr firstRow="1" firstCol="1" bandRow="1">
                <a:tableStyleId>{93296810-A885-4BE3-A3E7-6D5BEEA58F35}</a:tableStyleId>
              </a:tblPr>
              <a:tblGrid>
                <a:gridCol w="598646">
                  <a:extLst>
                    <a:ext uri="{9D8B030D-6E8A-4147-A177-3AD203B41FA5}">
                      <a16:colId xmlns:a16="http://schemas.microsoft.com/office/drawing/2014/main" val="3212552321"/>
                    </a:ext>
                  </a:extLst>
                </a:gridCol>
                <a:gridCol w="598646">
                  <a:extLst>
                    <a:ext uri="{9D8B030D-6E8A-4147-A177-3AD203B41FA5}">
                      <a16:colId xmlns:a16="http://schemas.microsoft.com/office/drawing/2014/main" val="49095803"/>
                    </a:ext>
                  </a:extLst>
                </a:gridCol>
                <a:gridCol w="497478">
                  <a:extLst>
                    <a:ext uri="{9D8B030D-6E8A-4147-A177-3AD203B41FA5}">
                      <a16:colId xmlns:a16="http://schemas.microsoft.com/office/drawing/2014/main" val="3970655569"/>
                    </a:ext>
                  </a:extLst>
                </a:gridCol>
                <a:gridCol w="539315">
                  <a:extLst>
                    <a:ext uri="{9D8B030D-6E8A-4147-A177-3AD203B41FA5}">
                      <a16:colId xmlns:a16="http://schemas.microsoft.com/office/drawing/2014/main" val="1919203691"/>
                    </a:ext>
                  </a:extLst>
                </a:gridCol>
                <a:gridCol w="943990">
                  <a:extLst>
                    <a:ext uri="{9D8B030D-6E8A-4147-A177-3AD203B41FA5}">
                      <a16:colId xmlns:a16="http://schemas.microsoft.com/office/drawing/2014/main" val="703163724"/>
                    </a:ext>
                  </a:extLst>
                </a:gridCol>
                <a:gridCol w="943990">
                  <a:extLst>
                    <a:ext uri="{9D8B030D-6E8A-4147-A177-3AD203B41FA5}">
                      <a16:colId xmlns:a16="http://schemas.microsoft.com/office/drawing/2014/main" val="2336920430"/>
                    </a:ext>
                  </a:extLst>
                </a:gridCol>
                <a:gridCol w="457923">
                  <a:extLst>
                    <a:ext uri="{9D8B030D-6E8A-4147-A177-3AD203B41FA5}">
                      <a16:colId xmlns:a16="http://schemas.microsoft.com/office/drawing/2014/main" val="237393126"/>
                    </a:ext>
                  </a:extLst>
                </a:gridCol>
                <a:gridCol w="970614">
                  <a:extLst>
                    <a:ext uri="{9D8B030D-6E8A-4147-A177-3AD203B41FA5}">
                      <a16:colId xmlns:a16="http://schemas.microsoft.com/office/drawing/2014/main" val="420269152"/>
                    </a:ext>
                  </a:extLst>
                </a:gridCol>
                <a:gridCol w="1362359">
                  <a:extLst>
                    <a:ext uri="{9D8B030D-6E8A-4147-A177-3AD203B41FA5}">
                      <a16:colId xmlns:a16="http://schemas.microsoft.com/office/drawing/2014/main" val="2362206666"/>
                    </a:ext>
                  </a:extLst>
                </a:gridCol>
                <a:gridCol w="1362359">
                  <a:extLst>
                    <a:ext uri="{9D8B030D-6E8A-4147-A177-3AD203B41FA5}">
                      <a16:colId xmlns:a16="http://schemas.microsoft.com/office/drawing/2014/main" val="4098255153"/>
                    </a:ext>
                  </a:extLst>
                </a:gridCol>
              </a:tblGrid>
              <a:tr h="0">
                <a:tc rowSpan="2" gridSpan="2">
                  <a:txBody>
                    <a:bodyPr/>
                    <a:lstStyle/>
                    <a:p>
                      <a:pPr indent="-226695" algn="ctr"/>
                      <a:r>
                        <a:rPr lang="ro-RO" sz="1000">
                          <a:effectLst/>
                        </a:rPr>
                        <a:t>Treatments</a:t>
                      </a:r>
                      <a:endParaRPr lang="en-GB" sz="1400">
                        <a:effectLst/>
                      </a:endParaRPr>
                    </a:p>
                    <a:p>
                      <a:pPr indent="-226695" algn="ctr"/>
                      <a:r>
                        <a:rPr lang="ro-RO" sz="1000">
                          <a:effectLst/>
                        </a:rPr>
                        <a:t>(Doses)</a:t>
                      </a:r>
                      <a:endParaRPr lang="en-GB" sz="1400">
                        <a:effectLst/>
                      </a:endParaRPr>
                    </a:p>
                    <a:p>
                      <a:pPr indent="-226695" algn="ctr"/>
                      <a:r>
                        <a:rPr lang="ro-RO" sz="1000">
                          <a:effectLst/>
                        </a:rPr>
                        <a:t>P2O5 x N</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rowSpan="2" hMerge="1">
                  <a:txBody>
                    <a:bodyPr/>
                    <a:lstStyle/>
                    <a:p>
                      <a:endParaRPr lang="en-GB"/>
                    </a:p>
                  </a:txBody>
                  <a:tcPr/>
                </a:tc>
                <a:tc rowSpan="2">
                  <a:txBody>
                    <a:bodyPr/>
                    <a:lstStyle/>
                    <a:p>
                      <a:pPr indent="-226695" algn="ctr"/>
                      <a:r>
                        <a:rPr lang="ro-RO" sz="1000" dirty="0">
                          <a:effectLst/>
                        </a:rPr>
                        <a:t>2020</a:t>
                      </a:r>
                      <a:endParaRPr lang="en-GB"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rowSpan="2">
                  <a:txBody>
                    <a:bodyPr/>
                    <a:lstStyle/>
                    <a:p>
                      <a:pPr indent="-226695" algn="ctr"/>
                      <a:r>
                        <a:rPr lang="ro-RO" sz="1000" dirty="0">
                          <a:effectLst/>
                        </a:rPr>
                        <a:t>2021</a:t>
                      </a:r>
                      <a:endParaRPr lang="en-GB"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rowSpan="2">
                  <a:txBody>
                    <a:bodyPr/>
                    <a:lstStyle/>
                    <a:p>
                      <a:pPr indent="-226695" algn="ctr"/>
                      <a:r>
                        <a:rPr lang="ro-RO" sz="1000" dirty="0">
                          <a:effectLst/>
                        </a:rPr>
                        <a:t>2022</a:t>
                      </a:r>
                      <a:endParaRPr lang="en-GB"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rowSpan="2">
                  <a:txBody>
                    <a:bodyPr/>
                    <a:lstStyle/>
                    <a:p>
                      <a:pPr indent="-226695" algn="ctr"/>
                      <a:r>
                        <a:rPr lang="ro-RO" sz="1000" dirty="0" err="1">
                          <a:effectLst/>
                        </a:rPr>
                        <a:t>Mean</a:t>
                      </a:r>
                      <a:endParaRPr lang="en-GB" sz="1400" dirty="0">
                        <a:effectLst/>
                      </a:endParaRPr>
                    </a:p>
                    <a:p>
                      <a:pPr indent="-226695" algn="ctr"/>
                      <a:r>
                        <a:rPr lang="ro-RO" sz="1000" dirty="0">
                          <a:effectLst/>
                        </a:rPr>
                        <a:t>(2020-2022)</a:t>
                      </a:r>
                      <a:endParaRPr lang="en-GB"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gridSpan="3">
                  <a:txBody>
                    <a:bodyPr/>
                    <a:lstStyle/>
                    <a:p>
                      <a:pPr indent="-226695" algn="ctr"/>
                      <a:r>
                        <a:rPr lang="ro-RO" sz="1000">
                          <a:effectLst/>
                        </a:rPr>
                        <a:t>Increase over control</a:t>
                      </a:r>
                      <a:endParaRPr lang="en-GB" sz="1400">
                        <a:effectLst/>
                      </a:endParaRPr>
                    </a:p>
                    <a:p>
                      <a:pPr marL="226695" indent="-226695" algn="ctr"/>
                      <a:r>
                        <a:rPr lang="ro-RO" sz="1000">
                          <a:effectLst/>
                        </a:rPr>
                        <a:t> </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GB"/>
                    </a:p>
                  </a:txBody>
                  <a:tcPr/>
                </a:tc>
                <a:tc hMerge="1">
                  <a:txBody>
                    <a:bodyPr/>
                    <a:lstStyle/>
                    <a:p>
                      <a:endParaRPr lang="en-GB"/>
                    </a:p>
                  </a:txBody>
                  <a:tcPr/>
                </a:tc>
                <a:tc rowSpan="2">
                  <a:txBody>
                    <a:bodyPr/>
                    <a:lstStyle/>
                    <a:p>
                      <a:pPr indent="-226695" algn="ctr"/>
                      <a:r>
                        <a:rPr lang="ro-RO" sz="1000" dirty="0">
                          <a:effectLst/>
                        </a:rPr>
                        <a:t>Agronomic </a:t>
                      </a:r>
                      <a:r>
                        <a:rPr lang="ro-RO" sz="1000" dirty="0" err="1">
                          <a:effectLst/>
                        </a:rPr>
                        <a:t>efficiency</a:t>
                      </a:r>
                      <a:r>
                        <a:rPr lang="ro-RO" sz="1000" dirty="0">
                          <a:effectLst/>
                        </a:rPr>
                        <a:t> of P + N</a:t>
                      </a:r>
                      <a:endParaRPr lang="en-GB" sz="1400" dirty="0">
                        <a:effectLst/>
                      </a:endParaRPr>
                    </a:p>
                    <a:p>
                      <a:pPr indent="-226695" algn="ctr"/>
                      <a:r>
                        <a:rPr lang="ro-RO" sz="1000" dirty="0">
                          <a:effectLst/>
                        </a:rPr>
                        <a:t>(2020-2022)</a:t>
                      </a:r>
                      <a:endParaRPr lang="en-GB"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6986925"/>
                  </a:ext>
                </a:extLst>
              </a:tr>
              <a:tr h="0">
                <a:tc gridSpan="2" vMerge="1">
                  <a:txBody>
                    <a:bodyPr/>
                    <a:lstStyle/>
                    <a:p>
                      <a:endParaRPr lang="en-GB"/>
                    </a:p>
                  </a:txBody>
                  <a:tcPr/>
                </a:tc>
                <a:tc hMerge="1"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a:txBody>
                    <a:bodyPr/>
                    <a:lstStyle/>
                    <a:p>
                      <a:pPr indent="-226695" algn="ctr"/>
                      <a:r>
                        <a:rPr lang="ro-RO" sz="1000">
                          <a:effectLst/>
                        </a:rPr>
                        <a:t>q/ha</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Significance</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en-GB"/>
                    </a:p>
                  </a:txBody>
                  <a:tcPr/>
                </a:tc>
                <a:extLst>
                  <a:ext uri="{0D108BD9-81ED-4DB2-BD59-A6C34878D82A}">
                    <a16:rowId xmlns:a16="http://schemas.microsoft.com/office/drawing/2014/main" val="3287283085"/>
                  </a:ext>
                </a:extLst>
              </a:tr>
              <a:tr h="0">
                <a:tc rowSpan="5">
                  <a:txBody>
                    <a:bodyPr/>
                    <a:lstStyle/>
                    <a:p>
                      <a:pPr indent="-226695" algn="just"/>
                      <a:r>
                        <a:rPr lang="ro-RO" sz="1000">
                          <a:effectLst/>
                        </a:rPr>
                        <a:t>P0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just"/>
                      <a:r>
                        <a:rPr lang="ro-RO" sz="1000">
                          <a:effectLst/>
                        </a:rPr>
                        <a:t>0 (Ct)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15.3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18.0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12.6</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15.3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100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89855955"/>
                  </a:ext>
                </a:extLst>
              </a:tr>
              <a:tr h="0">
                <a:tc vMerge="1">
                  <a:txBody>
                    <a:bodyPr/>
                    <a:lstStyle/>
                    <a:p>
                      <a:endParaRPr lang="en-GB"/>
                    </a:p>
                  </a:txBody>
                  <a:tcPr/>
                </a:tc>
                <a:tc>
                  <a:txBody>
                    <a:bodyPr/>
                    <a:lstStyle/>
                    <a:p>
                      <a:pPr indent="-226695" algn="just"/>
                      <a:r>
                        <a:rPr lang="ro-RO" sz="1000">
                          <a:effectLst/>
                        </a:rPr>
                        <a:t>40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29.3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38.8</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29.3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32.5</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17.2</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212</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43.0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44773293"/>
                  </a:ext>
                </a:extLst>
              </a:tr>
              <a:tr h="0">
                <a:tc vMerge="1">
                  <a:txBody>
                    <a:bodyPr/>
                    <a:lstStyle/>
                    <a:p>
                      <a:endParaRPr lang="en-GB"/>
                    </a:p>
                  </a:txBody>
                  <a:tcPr/>
                </a:tc>
                <a:tc>
                  <a:txBody>
                    <a:bodyPr/>
                    <a:lstStyle/>
                    <a:p>
                      <a:pPr indent="-226695" algn="just"/>
                      <a:r>
                        <a:rPr lang="ro-RO" sz="1000">
                          <a:effectLst/>
                        </a:rPr>
                        <a:t>80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32.3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48.2</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31.7</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37.4</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22.1</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244</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27.7</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03454109"/>
                  </a:ext>
                </a:extLst>
              </a:tr>
              <a:tr h="0">
                <a:tc vMerge="1">
                  <a:txBody>
                    <a:bodyPr/>
                    <a:lstStyle/>
                    <a:p>
                      <a:endParaRPr lang="en-GB"/>
                    </a:p>
                  </a:txBody>
                  <a:tcPr/>
                </a:tc>
                <a:tc>
                  <a:txBody>
                    <a:bodyPr/>
                    <a:lstStyle/>
                    <a:p>
                      <a:pPr indent="-226695" algn="just"/>
                      <a:r>
                        <a:rPr lang="ro-RO" sz="1000">
                          <a:effectLst/>
                        </a:rPr>
                        <a:t>120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37.0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52.2</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37.3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42.2</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26.9</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276</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22.4</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21483985"/>
                  </a:ext>
                </a:extLst>
              </a:tr>
              <a:tr h="0">
                <a:tc vMerge="1">
                  <a:txBody>
                    <a:bodyPr/>
                    <a:lstStyle/>
                    <a:p>
                      <a:endParaRPr lang="en-GB"/>
                    </a:p>
                  </a:txBody>
                  <a:tcPr/>
                </a:tc>
                <a:tc>
                  <a:txBody>
                    <a:bodyPr/>
                    <a:lstStyle/>
                    <a:p>
                      <a:pPr indent="-226695" algn="just"/>
                      <a:r>
                        <a:rPr lang="ro-RO" sz="1000">
                          <a:effectLst/>
                        </a:rPr>
                        <a:t>160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43.3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55.8</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41.5</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46.9</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31.6</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307</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16.7</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85061354"/>
                  </a:ext>
                </a:extLst>
              </a:tr>
              <a:tr h="0">
                <a:tc rowSpan="5">
                  <a:txBody>
                    <a:bodyPr/>
                    <a:lstStyle/>
                    <a:p>
                      <a:pPr indent="-226695" algn="just"/>
                      <a:r>
                        <a:rPr lang="ro-RO" sz="1000">
                          <a:effectLst/>
                        </a:rPr>
                        <a:t>P40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just"/>
                      <a:r>
                        <a:rPr lang="ro-RO" sz="1000">
                          <a:effectLst/>
                        </a:rPr>
                        <a:t>0 </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18.2</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37.4</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35.3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30.3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15.0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198</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37.5</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47387815"/>
                  </a:ext>
                </a:extLst>
              </a:tr>
              <a:tr h="0">
                <a:tc vMerge="1">
                  <a:txBody>
                    <a:bodyPr/>
                    <a:lstStyle/>
                    <a:p>
                      <a:endParaRPr lang="en-GB"/>
                    </a:p>
                  </a:txBody>
                  <a:tcPr/>
                </a:tc>
                <a:tc>
                  <a:txBody>
                    <a:bodyPr/>
                    <a:lstStyle/>
                    <a:p>
                      <a:pPr indent="-226695" algn="just"/>
                      <a:r>
                        <a:rPr lang="ro-RO" sz="1000">
                          <a:effectLst/>
                        </a:rPr>
                        <a:t>40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38.3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54.0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43.8</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45.4</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30.1</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297</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37.7</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73836468"/>
                  </a:ext>
                </a:extLst>
              </a:tr>
              <a:tr h="0">
                <a:tc vMerge="1">
                  <a:txBody>
                    <a:bodyPr/>
                    <a:lstStyle/>
                    <a:p>
                      <a:endParaRPr lang="en-GB"/>
                    </a:p>
                  </a:txBody>
                  <a:tcPr/>
                </a:tc>
                <a:tc>
                  <a:txBody>
                    <a:bodyPr/>
                    <a:lstStyle/>
                    <a:p>
                      <a:pPr indent="-226695" algn="just"/>
                      <a:r>
                        <a:rPr lang="ro-RO" sz="1000">
                          <a:effectLst/>
                        </a:rPr>
                        <a:t>80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52.2</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60.9</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46.5</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53.2</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37.9</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348</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31.6</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28311778"/>
                  </a:ext>
                </a:extLst>
              </a:tr>
              <a:tr h="0">
                <a:tc vMerge="1">
                  <a:txBody>
                    <a:bodyPr/>
                    <a:lstStyle/>
                    <a:p>
                      <a:endParaRPr lang="en-GB"/>
                    </a:p>
                  </a:txBody>
                  <a:tcPr/>
                </a:tc>
                <a:tc>
                  <a:txBody>
                    <a:bodyPr/>
                    <a:lstStyle/>
                    <a:p>
                      <a:pPr indent="-226695" algn="just"/>
                      <a:r>
                        <a:rPr lang="ro-RO" sz="1000">
                          <a:effectLst/>
                        </a:rPr>
                        <a:t>120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55.2</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66.1</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51.5</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57.6</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42.3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376</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26.4</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30088897"/>
                  </a:ext>
                </a:extLst>
              </a:tr>
              <a:tr h="0">
                <a:tc vMerge="1">
                  <a:txBody>
                    <a:bodyPr/>
                    <a:lstStyle/>
                    <a:p>
                      <a:endParaRPr lang="en-GB"/>
                    </a:p>
                  </a:txBody>
                  <a:tcPr/>
                </a:tc>
                <a:tc>
                  <a:txBody>
                    <a:bodyPr/>
                    <a:lstStyle/>
                    <a:p>
                      <a:pPr indent="-226695" algn="just"/>
                      <a:r>
                        <a:rPr lang="ro-RO" sz="1000">
                          <a:effectLst/>
                        </a:rPr>
                        <a:t>160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57.3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68.0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53.0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59.4</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44.1</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388</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22.1</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64778544"/>
                  </a:ext>
                </a:extLst>
              </a:tr>
              <a:tr h="0">
                <a:tc>
                  <a:txBody>
                    <a:bodyPr/>
                    <a:lstStyle/>
                    <a:p>
                      <a:pPr indent="-226695" algn="just"/>
                      <a:r>
                        <a:rPr lang="ro-RO" sz="1000">
                          <a:effectLst/>
                        </a:rPr>
                        <a:t>P80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just"/>
                      <a:r>
                        <a:rPr lang="ro-RO" sz="1000">
                          <a:effectLst/>
                        </a:rPr>
                        <a:t>0 </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27.3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50.0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37.7</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38.3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23.0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250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28.6</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55241287"/>
                  </a:ext>
                </a:extLst>
              </a:tr>
              <a:tr h="0">
                <a:tc rowSpan="4">
                  <a:txBody>
                    <a:bodyPr/>
                    <a:lstStyle/>
                    <a:p>
                      <a:pPr marL="226695" indent="-226695" algn="just"/>
                      <a:r>
                        <a:rPr lang="ro-RO" sz="1000">
                          <a:effectLst/>
                        </a:rPr>
                        <a:t> </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just"/>
                      <a:r>
                        <a:rPr lang="ro-RO" sz="1000">
                          <a:effectLst/>
                        </a:rPr>
                        <a:t>40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49.7</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58.0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50.0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52.6</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37.3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344</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31.1</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74189751"/>
                  </a:ext>
                </a:extLst>
              </a:tr>
              <a:tr h="0">
                <a:tc vMerge="1">
                  <a:txBody>
                    <a:bodyPr/>
                    <a:lstStyle/>
                    <a:p>
                      <a:endParaRPr lang="en-GB"/>
                    </a:p>
                  </a:txBody>
                  <a:tcPr/>
                </a:tc>
                <a:tc>
                  <a:txBody>
                    <a:bodyPr/>
                    <a:lstStyle/>
                    <a:p>
                      <a:pPr indent="-226695" algn="just"/>
                      <a:r>
                        <a:rPr lang="ro-RO" sz="1000">
                          <a:effectLst/>
                        </a:rPr>
                        <a:t>80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55.0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61.0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59.7</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58.6</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43.3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383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27.0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12509146"/>
                  </a:ext>
                </a:extLst>
              </a:tr>
              <a:tr h="0">
                <a:tc vMerge="1">
                  <a:txBody>
                    <a:bodyPr/>
                    <a:lstStyle/>
                    <a:p>
                      <a:endParaRPr lang="en-GB"/>
                    </a:p>
                  </a:txBody>
                  <a:tcPr/>
                </a:tc>
                <a:tc>
                  <a:txBody>
                    <a:bodyPr/>
                    <a:lstStyle/>
                    <a:p>
                      <a:pPr indent="-226695" algn="just"/>
                      <a:r>
                        <a:rPr lang="ro-RO" sz="1000">
                          <a:effectLst/>
                        </a:rPr>
                        <a:t>120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60.5</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67.4</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57.5</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61.8</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46.5</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404</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23.3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82838897"/>
                  </a:ext>
                </a:extLst>
              </a:tr>
              <a:tr h="0">
                <a:tc vMerge="1">
                  <a:txBody>
                    <a:bodyPr/>
                    <a:lstStyle/>
                    <a:p>
                      <a:endParaRPr lang="en-GB"/>
                    </a:p>
                  </a:txBody>
                  <a:tcPr/>
                </a:tc>
                <a:tc>
                  <a:txBody>
                    <a:bodyPr/>
                    <a:lstStyle/>
                    <a:p>
                      <a:pPr indent="-226695" algn="just"/>
                      <a:r>
                        <a:rPr lang="ro-RO" sz="1000">
                          <a:effectLst/>
                        </a:rPr>
                        <a:t>160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65.8</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69.3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59.8</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65.0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49.7</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425</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20.7</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07451849"/>
                  </a:ext>
                </a:extLst>
              </a:tr>
              <a:tr h="0">
                <a:tc rowSpan="5">
                  <a:txBody>
                    <a:bodyPr/>
                    <a:lstStyle/>
                    <a:p>
                      <a:pPr indent="-226695" algn="just"/>
                      <a:r>
                        <a:rPr lang="ro-RO" sz="1000">
                          <a:effectLst/>
                        </a:rPr>
                        <a:t>P120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just"/>
                      <a:r>
                        <a:rPr lang="ro-RO" sz="1000">
                          <a:effectLst/>
                        </a:rPr>
                        <a:t>0 </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29.5</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56.3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41.8</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42.5</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27.2</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278</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22.7</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58525436"/>
                  </a:ext>
                </a:extLst>
              </a:tr>
              <a:tr h="0">
                <a:tc vMerge="1">
                  <a:txBody>
                    <a:bodyPr/>
                    <a:lstStyle/>
                    <a:p>
                      <a:endParaRPr lang="en-GB"/>
                    </a:p>
                  </a:txBody>
                  <a:tcPr/>
                </a:tc>
                <a:tc>
                  <a:txBody>
                    <a:bodyPr/>
                    <a:lstStyle/>
                    <a:p>
                      <a:pPr indent="-226695" algn="just"/>
                      <a:r>
                        <a:rPr lang="ro-RO" sz="1000">
                          <a:effectLst/>
                        </a:rPr>
                        <a:t>40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56.6</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65.1</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57.7</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59.8</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44.5</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391</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27.8</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98251338"/>
                  </a:ext>
                </a:extLst>
              </a:tr>
              <a:tr h="0">
                <a:tc vMerge="1">
                  <a:txBody>
                    <a:bodyPr/>
                    <a:lstStyle/>
                    <a:p>
                      <a:endParaRPr lang="en-GB"/>
                    </a:p>
                  </a:txBody>
                  <a:tcPr/>
                </a:tc>
                <a:tc>
                  <a:txBody>
                    <a:bodyPr/>
                    <a:lstStyle/>
                    <a:p>
                      <a:pPr indent="-226695" algn="just"/>
                      <a:r>
                        <a:rPr lang="ro-RO" sz="1000">
                          <a:effectLst/>
                        </a:rPr>
                        <a:t>80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60.3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67.9</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59.0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62.4</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47.1</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408</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23.6</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94254846"/>
                  </a:ext>
                </a:extLst>
              </a:tr>
              <a:tr h="0">
                <a:tc vMerge="1">
                  <a:txBody>
                    <a:bodyPr/>
                    <a:lstStyle/>
                    <a:p>
                      <a:endParaRPr lang="en-GB"/>
                    </a:p>
                  </a:txBody>
                  <a:tcPr/>
                </a:tc>
                <a:tc>
                  <a:txBody>
                    <a:bodyPr/>
                    <a:lstStyle/>
                    <a:p>
                      <a:pPr indent="-226695" algn="just"/>
                      <a:r>
                        <a:rPr lang="ro-RO" sz="1000">
                          <a:effectLst/>
                        </a:rPr>
                        <a:t>120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66.7</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70.5</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61.2</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66.1</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50.8</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432</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21.2</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48326488"/>
                  </a:ext>
                </a:extLst>
              </a:tr>
              <a:tr h="0">
                <a:tc vMerge="1">
                  <a:txBody>
                    <a:bodyPr/>
                    <a:lstStyle/>
                    <a:p>
                      <a:endParaRPr lang="en-GB"/>
                    </a:p>
                  </a:txBody>
                  <a:tcPr/>
                </a:tc>
                <a:tc>
                  <a:txBody>
                    <a:bodyPr/>
                    <a:lstStyle/>
                    <a:p>
                      <a:pPr indent="-226695" algn="just"/>
                      <a:r>
                        <a:rPr lang="ro-RO" sz="1000">
                          <a:effectLst/>
                        </a:rPr>
                        <a:t>160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67.2</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72.5</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61.8</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67.2</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51.9</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439</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22.0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79857409"/>
                  </a:ext>
                </a:extLst>
              </a:tr>
              <a:tr h="0">
                <a:tc rowSpan="5">
                  <a:txBody>
                    <a:bodyPr/>
                    <a:lstStyle/>
                    <a:p>
                      <a:pPr indent="-226695" algn="just"/>
                      <a:r>
                        <a:rPr lang="ro-RO" sz="1000">
                          <a:effectLst/>
                        </a:rPr>
                        <a:t>P160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just"/>
                      <a:r>
                        <a:rPr lang="ro-RO" sz="1000">
                          <a:effectLst/>
                        </a:rPr>
                        <a:t>0 </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33.3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61.9</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46.3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47.2</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31.9</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308</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19.9</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5439856"/>
                  </a:ext>
                </a:extLst>
              </a:tr>
              <a:tr h="0">
                <a:tc vMerge="1">
                  <a:txBody>
                    <a:bodyPr/>
                    <a:lstStyle/>
                    <a:p>
                      <a:endParaRPr lang="en-GB"/>
                    </a:p>
                  </a:txBody>
                  <a:tcPr/>
                </a:tc>
                <a:tc>
                  <a:txBody>
                    <a:bodyPr/>
                    <a:lstStyle/>
                    <a:p>
                      <a:pPr indent="-226695" algn="just"/>
                      <a:r>
                        <a:rPr lang="ro-RO" sz="1000">
                          <a:effectLst/>
                        </a:rPr>
                        <a:t>40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61.7</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71.3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61.8</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64.9</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49.6</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424</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24.8</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35221054"/>
                  </a:ext>
                </a:extLst>
              </a:tr>
              <a:tr h="0">
                <a:tc vMerge="1">
                  <a:txBody>
                    <a:bodyPr/>
                    <a:lstStyle/>
                    <a:p>
                      <a:endParaRPr lang="en-GB"/>
                    </a:p>
                  </a:txBody>
                  <a:tcPr/>
                </a:tc>
                <a:tc>
                  <a:txBody>
                    <a:bodyPr/>
                    <a:lstStyle/>
                    <a:p>
                      <a:pPr indent="-226695" algn="just"/>
                      <a:r>
                        <a:rPr lang="ro-RO" sz="1000">
                          <a:effectLst/>
                        </a:rPr>
                        <a:t>80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69.7</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72.5</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63.7</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68.6</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53.3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448</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22.2</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96735179"/>
                  </a:ext>
                </a:extLst>
              </a:tr>
              <a:tr h="0">
                <a:tc vMerge="1">
                  <a:txBody>
                    <a:bodyPr/>
                    <a:lstStyle/>
                    <a:p>
                      <a:endParaRPr lang="en-GB"/>
                    </a:p>
                  </a:txBody>
                  <a:tcPr/>
                </a:tc>
                <a:tc>
                  <a:txBody>
                    <a:bodyPr/>
                    <a:lstStyle/>
                    <a:p>
                      <a:pPr indent="-226695" algn="just"/>
                      <a:r>
                        <a:rPr lang="ro-RO" sz="1000">
                          <a:effectLst/>
                        </a:rPr>
                        <a:t>120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71.5</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73.7</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65.3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70.2</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54.9</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459</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19.6</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99793842"/>
                  </a:ext>
                </a:extLst>
              </a:tr>
              <a:tr h="0">
                <a:tc vMerge="1">
                  <a:txBody>
                    <a:bodyPr/>
                    <a:lstStyle/>
                    <a:p>
                      <a:endParaRPr lang="en-GB"/>
                    </a:p>
                  </a:txBody>
                  <a:tcPr/>
                </a:tc>
                <a:tc>
                  <a:txBody>
                    <a:bodyPr/>
                    <a:lstStyle/>
                    <a:p>
                      <a:pPr indent="-226695" algn="just"/>
                      <a:r>
                        <a:rPr lang="ro-RO" sz="1000">
                          <a:effectLst/>
                        </a:rPr>
                        <a:t>160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69.7</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72.7</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64.8</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69.1</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53.8</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452</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16.8</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26410044"/>
                  </a:ext>
                </a:extLst>
              </a:tr>
              <a:tr h="0">
                <a:tc gridSpan="2">
                  <a:txBody>
                    <a:bodyPr/>
                    <a:lstStyle/>
                    <a:p>
                      <a:pPr indent="-226695" algn="just"/>
                      <a:r>
                        <a:rPr lang="ro-RO" sz="1000">
                          <a:effectLst/>
                        </a:rPr>
                        <a:t>LSD 5%</a:t>
                      </a:r>
                      <a:endParaRPr lang="en-GB" sz="1400">
                        <a:effectLst/>
                      </a:endParaRPr>
                    </a:p>
                    <a:p>
                      <a:pPr indent="-226695" algn="just"/>
                      <a:r>
                        <a:rPr lang="ro-RO" sz="1000">
                          <a:effectLst/>
                        </a:rPr>
                        <a:t>LSD 1%</a:t>
                      </a:r>
                      <a:endParaRPr lang="en-GB" sz="1400">
                        <a:effectLst/>
                      </a:endParaRPr>
                    </a:p>
                    <a:p>
                      <a:pPr indent="-226695" algn="just"/>
                      <a:r>
                        <a:rPr lang="ro-RO" sz="1000">
                          <a:effectLst/>
                        </a:rPr>
                        <a:t>LSD 0.1%</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GB"/>
                    </a:p>
                  </a:txBody>
                  <a:tcPr/>
                </a:tc>
                <a:tc>
                  <a:txBody>
                    <a:bodyPr/>
                    <a:lstStyle/>
                    <a:p>
                      <a:pPr indent="-226695" algn="ctr"/>
                      <a:r>
                        <a:rPr lang="ro-RO" sz="1000">
                          <a:effectLst/>
                        </a:rPr>
                        <a:t>5.7</a:t>
                      </a:r>
                      <a:endParaRPr lang="en-GB" sz="1400">
                        <a:effectLst/>
                      </a:endParaRPr>
                    </a:p>
                    <a:p>
                      <a:pPr indent="-226695" algn="ctr"/>
                      <a:r>
                        <a:rPr lang="ro-RO" sz="1000">
                          <a:effectLst/>
                        </a:rPr>
                        <a:t>7.7</a:t>
                      </a:r>
                      <a:endParaRPr lang="en-GB" sz="1400">
                        <a:effectLst/>
                      </a:endParaRPr>
                    </a:p>
                    <a:p>
                      <a:pPr indent="-226695" algn="ctr"/>
                      <a:r>
                        <a:rPr lang="ro-RO" sz="1000">
                          <a:effectLst/>
                        </a:rPr>
                        <a:t>10.3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4.1</a:t>
                      </a:r>
                      <a:endParaRPr lang="en-GB" sz="1400">
                        <a:effectLst/>
                      </a:endParaRPr>
                    </a:p>
                    <a:p>
                      <a:pPr indent="-226695" algn="ctr"/>
                      <a:r>
                        <a:rPr lang="ro-RO" sz="1000">
                          <a:effectLst/>
                        </a:rPr>
                        <a:t>5.5</a:t>
                      </a:r>
                      <a:endParaRPr lang="en-GB" sz="1400">
                        <a:effectLst/>
                      </a:endParaRPr>
                    </a:p>
                    <a:p>
                      <a:pPr indent="-226695" algn="ctr"/>
                      <a:r>
                        <a:rPr lang="ro-RO" sz="1000">
                          <a:effectLst/>
                        </a:rPr>
                        <a:t>7.3</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a:effectLst/>
                        </a:rPr>
                        <a:t>3.3</a:t>
                      </a:r>
                      <a:endParaRPr lang="en-GB" sz="1400">
                        <a:effectLst/>
                      </a:endParaRPr>
                    </a:p>
                    <a:p>
                      <a:pPr indent="-226695" algn="ctr"/>
                      <a:r>
                        <a:rPr lang="ro-RO" sz="1000">
                          <a:effectLst/>
                        </a:rPr>
                        <a:t>4.4</a:t>
                      </a:r>
                      <a:endParaRPr lang="en-GB" sz="1400">
                        <a:effectLst/>
                      </a:endParaRPr>
                    </a:p>
                    <a:p>
                      <a:pPr indent="-226695" algn="ctr"/>
                      <a:r>
                        <a:rPr lang="ro-RO" sz="1000">
                          <a:effectLst/>
                        </a:rPr>
                        <a:t>6.0</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226695" algn="ctr"/>
                      <a:r>
                        <a:rPr lang="ro-RO" sz="1000" dirty="0">
                          <a:effectLst/>
                        </a:rPr>
                        <a:t>4.2</a:t>
                      </a:r>
                      <a:endParaRPr lang="en-GB" sz="1400" dirty="0">
                        <a:effectLst/>
                      </a:endParaRPr>
                    </a:p>
                    <a:p>
                      <a:pPr indent="-226695" algn="ctr"/>
                      <a:r>
                        <a:rPr lang="ro-RO" sz="1000" dirty="0">
                          <a:effectLst/>
                        </a:rPr>
                        <a:t>5.7</a:t>
                      </a:r>
                      <a:endParaRPr lang="en-GB" sz="1400" dirty="0">
                        <a:effectLst/>
                      </a:endParaRPr>
                    </a:p>
                    <a:p>
                      <a:pPr indent="-226695" algn="ctr"/>
                      <a:r>
                        <a:rPr lang="ro-RO" sz="1000" dirty="0">
                          <a:effectLst/>
                        </a:rPr>
                        <a:t>7.7</a:t>
                      </a:r>
                      <a:endParaRPr lang="en-GB"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226695" indent="-226695" algn="ctr"/>
                      <a:r>
                        <a:rPr lang="ro-RO" sz="1000">
                          <a:effectLst/>
                        </a:rPr>
                        <a:t> </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226695" indent="-226695" algn="ctr"/>
                      <a:r>
                        <a:rPr lang="ro-RO" sz="1000" dirty="0">
                          <a:effectLst/>
                        </a:rPr>
                        <a:t> </a:t>
                      </a:r>
                      <a:endParaRPr lang="en-GB"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226695" indent="-226695" algn="ctr"/>
                      <a:r>
                        <a:rPr lang="ro-RO" sz="1000">
                          <a:effectLst/>
                        </a:rPr>
                        <a:t> </a:t>
                      </a:r>
                      <a:endParaRPr lang="en-GB"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226695" indent="-226695" algn="ctr"/>
                      <a:r>
                        <a:rPr lang="ro-RO" sz="1000" dirty="0">
                          <a:effectLst/>
                        </a:rPr>
                        <a:t> </a:t>
                      </a:r>
                      <a:endParaRPr lang="en-GB"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86302529"/>
                  </a:ext>
                </a:extLst>
              </a:tr>
            </a:tbl>
          </a:graphicData>
        </a:graphic>
      </p:graphicFrame>
      <p:graphicFrame>
        <p:nvGraphicFramePr>
          <p:cNvPr id="9" name="Chart 8">
            <a:extLst>
              <a:ext uri="{FF2B5EF4-FFF2-40B4-BE49-F238E27FC236}">
                <a16:creationId xmlns:a16="http://schemas.microsoft.com/office/drawing/2014/main" id="{76DE4CB7-4AFC-3C9F-51D4-0AB7F55D7D51}"/>
              </a:ext>
            </a:extLst>
          </p:cNvPr>
          <p:cNvGraphicFramePr/>
          <p:nvPr>
            <p:extLst/>
          </p:nvPr>
        </p:nvGraphicFramePr>
        <p:xfrm>
          <a:off x="5753854" y="31129740"/>
          <a:ext cx="4572000" cy="3204604"/>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Chart 9">
            <a:extLst>
              <a:ext uri="{FF2B5EF4-FFF2-40B4-BE49-F238E27FC236}">
                <a16:creationId xmlns:a16="http://schemas.microsoft.com/office/drawing/2014/main" id="{C313E256-6AE0-471C-CB65-92D22F90AD7B}"/>
              </a:ext>
            </a:extLst>
          </p:cNvPr>
          <p:cNvGraphicFramePr/>
          <p:nvPr>
            <p:extLst/>
          </p:nvPr>
        </p:nvGraphicFramePr>
        <p:xfrm>
          <a:off x="16080758" y="31472782"/>
          <a:ext cx="4572000" cy="2743200"/>
        </p:xfrm>
        <a:graphic>
          <a:graphicData uri="http://schemas.openxmlformats.org/drawingml/2006/chart">
            <c:chart xmlns:c="http://schemas.openxmlformats.org/drawingml/2006/chart" xmlns:r="http://schemas.openxmlformats.org/officeDocument/2006/relationships" r:id="rId3"/>
          </a:graphicData>
        </a:graphic>
      </p:graphicFrame>
      <p:pic>
        <p:nvPicPr>
          <p:cNvPr id="11" name="Imagine 10">
            <a:extLst>
              <a:ext uri="{FF2B5EF4-FFF2-40B4-BE49-F238E27FC236}">
                <a16:creationId xmlns:a16="http://schemas.microsoft.com/office/drawing/2014/main" id="{72020C44-43A0-8BFA-1888-73D9B21360A1}"/>
              </a:ext>
            </a:extLst>
          </p:cNvPr>
          <p:cNvPicPr>
            <a:picLocks noChangeAspect="1"/>
          </p:cNvPicPr>
          <p:nvPr/>
        </p:nvPicPr>
        <p:blipFill>
          <a:blip r:embed="rId4"/>
          <a:stretch>
            <a:fillRect/>
          </a:stretch>
        </p:blipFill>
        <p:spPr>
          <a:xfrm>
            <a:off x="23861527" y="807566"/>
            <a:ext cx="3708266" cy="3279210"/>
          </a:xfrm>
          <a:prstGeom prst="rect">
            <a:avLst/>
          </a:prstGeom>
        </p:spPr>
      </p:pic>
      <p:pic>
        <p:nvPicPr>
          <p:cNvPr id="2" name="Picture 25">
            <a:extLst>
              <a:ext uri="{FF2B5EF4-FFF2-40B4-BE49-F238E27FC236}">
                <a16:creationId xmlns:a16="http://schemas.microsoft.com/office/drawing/2014/main" id="{56088AE8-2DF4-4EA7-7F60-5AFA5C3D9483}"/>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373708" y="848009"/>
            <a:ext cx="2904903" cy="4023330"/>
          </a:xfrm>
          <a:prstGeom prst="rect">
            <a:avLst/>
          </a:prstGeom>
          <a:noFill/>
        </p:spPr>
      </p:pic>
      <p:sp>
        <p:nvSpPr>
          <p:cNvPr id="23" name="TextBox 22">
            <a:extLst>
              <a:ext uri="{FF2B5EF4-FFF2-40B4-BE49-F238E27FC236}">
                <a16:creationId xmlns:a16="http://schemas.microsoft.com/office/drawing/2014/main" id="{37F996B4-B565-4360-A6AF-1B20C51E0B61}"/>
              </a:ext>
            </a:extLst>
          </p:cNvPr>
          <p:cNvSpPr txBox="1"/>
          <p:nvPr/>
        </p:nvSpPr>
        <p:spPr>
          <a:xfrm>
            <a:off x="3267131" y="1117889"/>
            <a:ext cx="21945600" cy="4708981"/>
          </a:xfrm>
          <a:prstGeom prst="rect">
            <a:avLst/>
          </a:prstGeom>
          <a:noFill/>
        </p:spPr>
        <p:txBody>
          <a:bodyPr wrap="square" rtlCol="0">
            <a:spAutoFit/>
          </a:bodyPr>
          <a:lstStyle/>
          <a:p>
            <a:pPr algn="ctr"/>
            <a:r>
              <a:rPr lang="en-US" sz="6000" b="1" dirty="0">
                <a:latin typeface="Arial Black" panose="020B0A04020102020204" pitchFamily="34" charset="0"/>
              </a:rPr>
              <a:t>The 5th Edition of the Annual Conference</a:t>
            </a:r>
          </a:p>
          <a:p>
            <a:pPr algn="ctr"/>
            <a:r>
              <a:rPr lang="en-US" sz="6000" b="1" dirty="0">
                <a:latin typeface="Arial Black" panose="020B0A04020102020204" pitchFamily="34" charset="0"/>
              </a:rPr>
              <a:t>“Romanian agricultural and forestry research: achievements and </a:t>
            </a:r>
            <a:r>
              <a:rPr lang="en-US" sz="6000" b="1" dirty="0" err="1">
                <a:latin typeface="Arial Black" panose="020B0A04020102020204" pitchFamily="34" charset="0"/>
              </a:rPr>
              <a:t>prospectives</a:t>
            </a:r>
            <a:r>
              <a:rPr lang="en-US" sz="6000" b="1" dirty="0">
                <a:latin typeface="Arial Black" panose="020B0A04020102020204" pitchFamily="34" charset="0"/>
              </a:rPr>
              <a:t>” </a:t>
            </a:r>
            <a:endParaRPr lang="ro-RO" sz="6000" b="1" dirty="0">
              <a:latin typeface="Arial Black" panose="020B0A04020102020204" pitchFamily="34" charset="0"/>
            </a:endParaRPr>
          </a:p>
          <a:p>
            <a:pPr algn="ctr"/>
            <a:r>
              <a:rPr lang="en-US" sz="6000" b="1" dirty="0">
                <a:latin typeface="Arial Black" panose="020B0A04020102020204" pitchFamily="34" charset="0"/>
              </a:rPr>
              <a:t>May 28, 2026</a:t>
            </a:r>
          </a:p>
          <a:p>
            <a:endParaRPr lang="en-US" sz="6000" dirty="0"/>
          </a:p>
        </p:txBody>
      </p:sp>
    </p:spTree>
    <p:extLst>
      <p:ext uri="{BB962C8B-B14F-4D97-AF65-F5344CB8AC3E}">
        <p14:creationId xmlns:p14="http://schemas.microsoft.com/office/powerpoint/2010/main" val="84325081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1816</TotalTime>
  <Words>7365</Words>
  <Application>Microsoft Office PowerPoint</Application>
  <PresentationFormat>Custom</PresentationFormat>
  <Paragraphs>1393</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Arial Black</vt:lpstr>
      <vt:lpstr>Calibri</vt:lpstr>
      <vt:lpstr>Calibri Light</vt:lpstr>
      <vt:lpstr>Times New Roman</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Cristina Zaharia | ASAS</cp:lastModifiedBy>
  <cp:revision>205</cp:revision>
  <cp:lastPrinted>2025-04-07T14:39:48Z</cp:lastPrinted>
  <dcterms:created xsi:type="dcterms:W3CDTF">2015-08-26T05:25:30Z</dcterms:created>
  <dcterms:modified xsi:type="dcterms:W3CDTF">2026-05-26T07:55:54Z</dcterms:modified>
</cp:coreProperties>
</file>